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69" r:id="rId1"/>
  </p:sldMasterIdLst>
  <p:notesMasterIdLst>
    <p:notesMasterId r:id="rId40"/>
  </p:notesMasterIdLst>
  <p:handoutMasterIdLst>
    <p:handoutMasterId r:id="rId41"/>
  </p:handoutMasterIdLst>
  <p:sldIdLst>
    <p:sldId id="256" r:id="rId2"/>
    <p:sldId id="307" r:id="rId3"/>
    <p:sldId id="320" r:id="rId4"/>
    <p:sldId id="321" r:id="rId5"/>
    <p:sldId id="323" r:id="rId6"/>
    <p:sldId id="324" r:id="rId7"/>
    <p:sldId id="322" r:id="rId8"/>
    <p:sldId id="325" r:id="rId9"/>
    <p:sldId id="326" r:id="rId10"/>
    <p:sldId id="327" r:id="rId11"/>
    <p:sldId id="328" r:id="rId12"/>
    <p:sldId id="329" r:id="rId13"/>
    <p:sldId id="330" r:id="rId14"/>
    <p:sldId id="331" r:id="rId15"/>
    <p:sldId id="332" r:id="rId16"/>
    <p:sldId id="334" r:id="rId17"/>
    <p:sldId id="333" r:id="rId18"/>
    <p:sldId id="335" r:id="rId19"/>
    <p:sldId id="336" r:id="rId20"/>
    <p:sldId id="338" r:id="rId21"/>
    <p:sldId id="344" r:id="rId22"/>
    <p:sldId id="345" r:id="rId23"/>
    <p:sldId id="343" r:id="rId24"/>
    <p:sldId id="337" r:id="rId25"/>
    <p:sldId id="340" r:id="rId26"/>
    <p:sldId id="346" r:id="rId27"/>
    <p:sldId id="347" r:id="rId28"/>
    <p:sldId id="339" r:id="rId29"/>
    <p:sldId id="342" r:id="rId30"/>
    <p:sldId id="341" r:id="rId31"/>
    <p:sldId id="348" r:id="rId32"/>
    <p:sldId id="349" r:id="rId33"/>
    <p:sldId id="350" r:id="rId34"/>
    <p:sldId id="351" r:id="rId35"/>
    <p:sldId id="352" r:id="rId36"/>
    <p:sldId id="353" r:id="rId37"/>
    <p:sldId id="354" r:id="rId38"/>
    <p:sldId id="355" r:id="rId3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99E6"/>
    <a:srgbClr val="CCCCE6"/>
    <a:srgbClr val="00007D"/>
    <a:srgbClr val="003399"/>
    <a:srgbClr val="000099"/>
    <a:srgbClr val="002368"/>
    <a:srgbClr val="1108C4"/>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498" autoAdjust="0"/>
    <p:restoredTop sz="94660"/>
  </p:normalViewPr>
  <p:slideViewPr>
    <p:cSldViewPr>
      <p:cViewPr varScale="1">
        <p:scale>
          <a:sx n="72" d="100"/>
          <a:sy n="72" d="100"/>
        </p:scale>
        <p:origin x="-1062" y="-102"/>
      </p:cViewPr>
      <p:guideLst>
        <p:guide orient="horz" pos="2256"/>
        <p:guide pos="2880"/>
      </p:guideLst>
    </p:cSldViewPr>
  </p:slideViewPr>
  <p:notesTextViewPr>
    <p:cViewPr>
      <p:scale>
        <a:sx n="100" d="100"/>
        <a:sy n="100" d="100"/>
      </p:scale>
      <p:origin x="0" y="0"/>
    </p:cViewPr>
  </p:notesTextViewPr>
  <p:notesViewPr>
    <p:cSldViewPr>
      <p:cViewPr varScale="1">
        <p:scale>
          <a:sx n="59" d="100"/>
          <a:sy n="59" d="100"/>
        </p:scale>
        <p:origin x="-1170"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Arial" pitchFamily="34" charset="0"/>
              </a:defRPr>
            </a:lvl1pPr>
          </a:lstStyle>
          <a:p>
            <a:pPr>
              <a:defRPr/>
            </a:pPr>
            <a:endParaRPr lang="en-US"/>
          </a:p>
        </p:txBody>
      </p:sp>
      <p:sp>
        <p:nvSpPr>
          <p:cNvPr id="51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cs typeface="Arial" pitchFamily="34" charset="0"/>
              </a:defRPr>
            </a:lvl1pPr>
          </a:lstStyle>
          <a:p>
            <a:pPr>
              <a:defRPr/>
            </a:pPr>
            <a:endParaRPr lang="en-US"/>
          </a:p>
        </p:txBody>
      </p:sp>
      <p:sp>
        <p:nvSpPr>
          <p:cNvPr id="51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Arial" pitchFamily="34" charset="0"/>
              </a:defRPr>
            </a:lvl1pPr>
          </a:lstStyle>
          <a:p>
            <a:pPr>
              <a:defRPr/>
            </a:pPr>
            <a:r>
              <a:rPr lang="en-US"/>
              <a:t>1</a:t>
            </a:r>
          </a:p>
        </p:txBody>
      </p:sp>
      <p:sp>
        <p:nvSpPr>
          <p:cNvPr id="51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cs typeface="Arial" pitchFamily="34" charset="0"/>
              </a:defRPr>
            </a:lvl1pPr>
          </a:lstStyle>
          <a:p>
            <a:pPr>
              <a:defRPr/>
            </a:pPr>
            <a:fld id="{0A69A56A-F3CB-43EF-B03B-557AC121D3B4}" type="slidenum">
              <a:rPr lang="fa-IR"/>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cs typeface="Arial" pitchFamily="34" charset="0"/>
              </a:defRPr>
            </a:lvl1pPr>
          </a:lstStyle>
          <a:p>
            <a:pPr>
              <a:defRPr/>
            </a:pPr>
            <a:endParaRPr lang="en-US"/>
          </a:p>
        </p:txBody>
      </p:sp>
      <p:sp>
        <p:nvSpPr>
          <p:cNvPr id="419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Arial" pitchFamily="34" charset="0"/>
              </a:defRPr>
            </a:lvl1pPr>
          </a:lstStyle>
          <a:p>
            <a:pPr>
              <a:defRPr/>
            </a:pPr>
            <a:r>
              <a:rPr lang="en-US"/>
              <a:t>1</a:t>
            </a: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cs typeface="Arial" pitchFamily="34" charset="0"/>
              </a:defRPr>
            </a:lvl1pPr>
          </a:lstStyle>
          <a:p>
            <a:pPr>
              <a:defRPr/>
            </a:pPr>
            <a:fld id="{4F182FF7-620F-4C68-832A-00F8B782783F}" type="slidenum">
              <a:rPr lang="fa-IR"/>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ftr" sz="quarter" idx="4"/>
          </p:nvPr>
        </p:nvSpPr>
        <p:spPr>
          <a:noFill/>
        </p:spPr>
        <p:txBody>
          <a:bodyPr/>
          <a:lstStyle/>
          <a:p>
            <a:r>
              <a:rPr lang="en-US" smtClean="0">
                <a:latin typeface="Arial" charset="0"/>
                <a:cs typeface="Arial" charset="0"/>
              </a:rPr>
              <a:t>1</a:t>
            </a:r>
          </a:p>
        </p:txBody>
      </p:sp>
      <p:sp>
        <p:nvSpPr>
          <p:cNvPr id="43011" name="Rectangle 7"/>
          <p:cNvSpPr>
            <a:spLocks noGrp="1" noChangeArrowheads="1"/>
          </p:cNvSpPr>
          <p:nvPr>
            <p:ph type="sldNum" sz="quarter" idx="5"/>
          </p:nvPr>
        </p:nvSpPr>
        <p:spPr>
          <a:noFill/>
        </p:spPr>
        <p:txBody>
          <a:bodyPr/>
          <a:lstStyle/>
          <a:p>
            <a:fld id="{2A533679-BA66-4F1A-A85B-D557868D7329}" type="slidenum">
              <a:rPr lang="fa-IR" smtClean="0">
                <a:latin typeface="Arial" charset="0"/>
                <a:cs typeface="Arial" charset="0"/>
              </a:rPr>
              <a:pPr/>
              <a:t>1</a:t>
            </a:fld>
            <a:endParaRPr lang="en-US" smtClean="0">
              <a:latin typeface="Arial" charset="0"/>
              <a:cs typeface="Arial" charset="0"/>
            </a:endParaRPr>
          </a:p>
        </p:txBody>
      </p:sp>
      <p:sp>
        <p:nvSpPr>
          <p:cNvPr id="43012" name="Rectangle 2"/>
          <p:cNvSpPr>
            <a:spLocks noGrp="1" noRot="1" noChangeAspect="1" noChangeArrowheads="1" noTextEdit="1"/>
          </p:cNvSpPr>
          <p:nvPr>
            <p:ph type="sldImg"/>
          </p:nvPr>
        </p:nvSpPr>
        <p:spPr>
          <a:ln/>
        </p:spPr>
      </p:sp>
      <p:sp>
        <p:nvSpPr>
          <p:cNvPr id="43013" name="Rectangle 3"/>
          <p:cNvSpPr>
            <a:spLocks noGrp="1" noChangeArrowheads="1"/>
          </p:cNvSpPr>
          <p:nvPr>
            <p:ph type="body" idx="1"/>
          </p:nvPr>
        </p:nvSpPr>
        <p:spPr>
          <a:noFill/>
          <a:ln/>
        </p:spPr>
        <p:txBody>
          <a:bodyPr/>
          <a:lstStyle/>
          <a:p>
            <a:pPr eaLnBrk="1" hangingPunct="1"/>
            <a:endParaRPr lang="fa-IR"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5D2C5DD4-C7E0-4948-8705-9D1E1539B5FA}" type="slidenum">
              <a:rPr lang="fa-IR" smtClean="0"/>
              <a:pPr>
                <a:defRPr/>
              </a:pPr>
              <a:t>‹#›</a:t>
            </a:fld>
            <a:endParaRPr 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85AC3FC6-4E2D-482F-8DCB-24DF0A9AA958}" type="slidenum">
              <a:rPr lang="fa-IR"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4F0822E6-ECB7-4F5B-A898-9B632EA4E9ED}" type="slidenum">
              <a:rPr lang="fa-IR"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grpSp>
        <p:nvGrpSpPr>
          <p:cNvPr id="2" name="Group 49"/>
          <p:cNvGrpSpPr>
            <a:grpSpLocks/>
          </p:cNvGrpSpPr>
          <p:nvPr userDrawn="1"/>
        </p:nvGrpSpPr>
        <p:grpSpPr bwMode="auto">
          <a:xfrm>
            <a:off x="0" y="0"/>
            <a:ext cx="9144000" cy="6858000"/>
            <a:chOff x="0" y="0"/>
            <a:chExt cx="5760" cy="4320"/>
          </a:xfrm>
        </p:grpSpPr>
        <p:sp>
          <p:nvSpPr>
            <p:cNvPr id="4" name="Rectangle 35"/>
            <p:cNvSpPr>
              <a:spLocks noChangeArrowheads="1"/>
            </p:cNvSpPr>
            <p:nvPr userDrawn="1"/>
          </p:nvSpPr>
          <p:spPr bwMode="hidden">
            <a:xfrm>
              <a:off x="0" y="0"/>
              <a:ext cx="2208" cy="4320"/>
            </a:xfrm>
            <a:prstGeom prst="rect">
              <a:avLst/>
            </a:prstGeom>
            <a:gradFill rotWithShape="0">
              <a:gsLst>
                <a:gs pos="0">
                  <a:srgbClr val="CCCCE6"/>
                </a:gs>
                <a:gs pos="100000">
                  <a:schemeClr val="bg1"/>
                </a:gs>
              </a:gsLst>
              <a:lin ang="0" scaled="1"/>
            </a:gradFill>
            <a:ln w="9525">
              <a:noFill/>
              <a:miter lim="800000"/>
              <a:headEnd/>
              <a:tailEnd/>
            </a:ln>
            <a:effectLst/>
          </p:spPr>
          <p:txBody>
            <a:bodyPr wrap="none" anchor="ctr"/>
            <a:lstStyle/>
            <a:p>
              <a:pPr algn="ctr">
                <a:defRPr/>
              </a:pPr>
              <a:endParaRPr lang="fa-IR" sz="2400">
                <a:latin typeface="Times New Roman" pitchFamily="18" charset="0"/>
                <a:cs typeface="Arial" pitchFamily="34" charset="0"/>
              </a:endParaRPr>
            </a:p>
          </p:txBody>
        </p:sp>
        <p:sp>
          <p:nvSpPr>
            <p:cNvPr id="5" name="Rectangle 36"/>
            <p:cNvSpPr>
              <a:spLocks noChangeArrowheads="1"/>
            </p:cNvSpPr>
            <p:nvPr userDrawn="1"/>
          </p:nvSpPr>
          <p:spPr bwMode="hidden">
            <a:xfrm>
              <a:off x="1081" y="1065"/>
              <a:ext cx="4679" cy="1596"/>
            </a:xfrm>
            <a:prstGeom prst="rect">
              <a:avLst/>
            </a:prstGeom>
            <a:solidFill>
              <a:srgbClr val="00007D"/>
            </a:solidFill>
            <a:ln w="9525">
              <a:noFill/>
              <a:miter lim="800000"/>
              <a:headEnd/>
              <a:tailEnd/>
            </a:ln>
          </p:spPr>
          <p:txBody>
            <a:bodyPr/>
            <a:lstStyle/>
            <a:p>
              <a:pPr>
                <a:defRPr/>
              </a:pPr>
              <a:endParaRPr lang="fa-IR" sz="2400">
                <a:latin typeface="Times New Roman" pitchFamily="18" charset="0"/>
                <a:cs typeface="Arial" pitchFamily="34" charset="0"/>
              </a:endParaRPr>
            </a:p>
          </p:txBody>
        </p:sp>
        <p:grpSp>
          <p:nvGrpSpPr>
            <p:cNvPr id="3" name="Group 48"/>
            <p:cNvGrpSpPr>
              <a:grpSpLocks/>
            </p:cNvGrpSpPr>
            <p:nvPr userDrawn="1"/>
          </p:nvGrpSpPr>
          <p:grpSpPr bwMode="auto">
            <a:xfrm>
              <a:off x="0" y="672"/>
              <a:ext cx="1806" cy="1989"/>
              <a:chOff x="0" y="672"/>
              <a:chExt cx="1806" cy="1989"/>
            </a:xfrm>
          </p:grpSpPr>
          <p:sp>
            <p:nvSpPr>
              <p:cNvPr id="7" name="Rectangle 38"/>
              <p:cNvSpPr>
                <a:spLocks noChangeArrowheads="1"/>
              </p:cNvSpPr>
              <p:nvPr userDrawn="1"/>
            </p:nvSpPr>
            <p:spPr bwMode="auto">
              <a:xfrm>
                <a:off x="361" y="2257"/>
                <a:ext cx="363" cy="404"/>
              </a:xfrm>
              <a:prstGeom prst="rect">
                <a:avLst/>
              </a:prstGeom>
              <a:solidFill>
                <a:srgbClr val="9999CC"/>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8" name="Rectangle 39"/>
              <p:cNvSpPr>
                <a:spLocks noChangeArrowheads="1"/>
              </p:cNvSpPr>
              <p:nvPr userDrawn="1"/>
            </p:nvSpPr>
            <p:spPr bwMode="auto">
              <a:xfrm>
                <a:off x="1081" y="1065"/>
                <a:ext cx="362" cy="405"/>
              </a:xfrm>
              <a:prstGeom prst="rect">
                <a:avLst/>
              </a:prstGeom>
              <a:solidFill>
                <a:srgbClr val="CCCCE6"/>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9" name="Rectangle 40"/>
              <p:cNvSpPr>
                <a:spLocks noChangeArrowheads="1"/>
              </p:cNvSpPr>
              <p:nvPr userDrawn="1"/>
            </p:nvSpPr>
            <p:spPr bwMode="auto">
              <a:xfrm>
                <a:off x="1437" y="672"/>
                <a:ext cx="369" cy="400"/>
              </a:xfrm>
              <a:prstGeom prst="rect">
                <a:avLst/>
              </a:prstGeom>
              <a:solidFill>
                <a:srgbClr val="CCCCE6"/>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0" name="Rectangle 41"/>
              <p:cNvSpPr>
                <a:spLocks noChangeArrowheads="1"/>
              </p:cNvSpPr>
              <p:nvPr userDrawn="1"/>
            </p:nvSpPr>
            <p:spPr bwMode="auto">
              <a:xfrm>
                <a:off x="719" y="2257"/>
                <a:ext cx="368" cy="404"/>
              </a:xfrm>
              <a:prstGeom prst="rect">
                <a:avLst/>
              </a:prstGeom>
              <a:solidFill>
                <a:srgbClr val="00007D"/>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1" name="Rectangle 42"/>
              <p:cNvSpPr>
                <a:spLocks noChangeArrowheads="1"/>
              </p:cNvSpPr>
              <p:nvPr userDrawn="1"/>
            </p:nvSpPr>
            <p:spPr bwMode="auto">
              <a:xfrm>
                <a:off x="1437" y="1065"/>
                <a:ext cx="369" cy="405"/>
              </a:xfrm>
              <a:prstGeom prst="rect">
                <a:avLst/>
              </a:prstGeom>
              <a:solidFill>
                <a:srgbClr val="9999CC"/>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2" name="Rectangle 43"/>
              <p:cNvSpPr>
                <a:spLocks noChangeArrowheads="1"/>
              </p:cNvSpPr>
              <p:nvPr userDrawn="1"/>
            </p:nvSpPr>
            <p:spPr bwMode="auto">
              <a:xfrm>
                <a:off x="719" y="1464"/>
                <a:ext cx="368" cy="399"/>
              </a:xfrm>
              <a:prstGeom prst="rect">
                <a:avLst/>
              </a:prstGeom>
              <a:solidFill>
                <a:srgbClr val="CCCCE6"/>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3" name="Rectangle 44"/>
              <p:cNvSpPr>
                <a:spLocks noChangeArrowheads="1"/>
              </p:cNvSpPr>
              <p:nvPr userDrawn="1"/>
            </p:nvSpPr>
            <p:spPr bwMode="auto">
              <a:xfrm>
                <a:off x="0" y="1464"/>
                <a:ext cx="367" cy="399"/>
              </a:xfrm>
              <a:prstGeom prst="rect">
                <a:avLst/>
              </a:prstGeom>
              <a:solidFill>
                <a:srgbClr val="00007D"/>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4" name="Rectangle 45"/>
              <p:cNvSpPr>
                <a:spLocks noChangeArrowheads="1"/>
              </p:cNvSpPr>
              <p:nvPr userDrawn="1"/>
            </p:nvSpPr>
            <p:spPr bwMode="auto">
              <a:xfrm>
                <a:off x="1081" y="1464"/>
                <a:ext cx="362" cy="399"/>
              </a:xfrm>
              <a:prstGeom prst="rect">
                <a:avLst/>
              </a:prstGeom>
              <a:solidFill>
                <a:srgbClr val="9999CC"/>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5" name="Rectangle 46"/>
              <p:cNvSpPr>
                <a:spLocks noChangeArrowheads="1"/>
              </p:cNvSpPr>
              <p:nvPr userDrawn="1"/>
            </p:nvSpPr>
            <p:spPr bwMode="auto">
              <a:xfrm>
                <a:off x="361" y="1857"/>
                <a:ext cx="363" cy="406"/>
              </a:xfrm>
              <a:prstGeom prst="rect">
                <a:avLst/>
              </a:prstGeom>
              <a:solidFill>
                <a:srgbClr val="CCCCE6"/>
              </a:solidFill>
              <a:ln w="9525">
                <a:noFill/>
                <a:miter lim="800000"/>
                <a:headEnd/>
                <a:tailEnd/>
              </a:ln>
            </p:spPr>
            <p:txBody>
              <a:bodyPr/>
              <a:lstStyle/>
              <a:p>
                <a:pPr>
                  <a:defRPr/>
                </a:pPr>
                <a:endParaRPr lang="fa-IR" sz="2400">
                  <a:latin typeface="Times New Roman" pitchFamily="18" charset="0"/>
                  <a:cs typeface="Arial" pitchFamily="34" charset="0"/>
                </a:endParaRPr>
              </a:p>
            </p:txBody>
          </p:sp>
          <p:sp>
            <p:nvSpPr>
              <p:cNvPr id="16" name="Rectangle 47"/>
              <p:cNvSpPr>
                <a:spLocks noChangeArrowheads="1"/>
              </p:cNvSpPr>
              <p:nvPr userDrawn="1"/>
            </p:nvSpPr>
            <p:spPr bwMode="auto">
              <a:xfrm>
                <a:off x="719" y="1857"/>
                <a:ext cx="368" cy="406"/>
              </a:xfrm>
              <a:prstGeom prst="rect">
                <a:avLst/>
              </a:prstGeom>
              <a:solidFill>
                <a:srgbClr val="9999CC"/>
              </a:solidFill>
              <a:ln w="9525">
                <a:noFill/>
                <a:miter lim="800000"/>
                <a:headEnd/>
                <a:tailEnd/>
              </a:ln>
            </p:spPr>
            <p:txBody>
              <a:bodyPr/>
              <a:lstStyle/>
              <a:p>
                <a:pPr>
                  <a:defRPr/>
                </a:pPr>
                <a:endParaRPr lang="fa-IR" sz="2400">
                  <a:latin typeface="Times New Roman" pitchFamily="18" charset="0"/>
                  <a:cs typeface="Arial" pitchFamily="34" charset="0"/>
                </a:endParaRPr>
              </a:p>
            </p:txBody>
          </p:sp>
        </p:grpSp>
      </p:grpSp>
      <p:sp>
        <p:nvSpPr>
          <p:cNvPr id="72706" name="Rectangle 2"/>
          <p:cNvSpPr>
            <a:spLocks noGrp="1" noChangeArrowheads="1"/>
          </p:cNvSpPr>
          <p:nvPr>
            <p:ph type="ctrTitle"/>
          </p:nvPr>
        </p:nvSpPr>
        <p:spPr>
          <a:xfrm>
            <a:off x="685800" y="2130425"/>
            <a:ext cx="7772400" cy="1470025"/>
          </a:xfrm>
        </p:spPr>
        <p:txBody>
          <a:bodyPr/>
          <a:lstStyle>
            <a:lvl1pPr>
              <a:defRPr/>
            </a:lvl1pPr>
          </a:lstStyle>
          <a:p>
            <a:r>
              <a:rPr lang="en-US"/>
              <a:t>Click to edit Master title style</a:t>
            </a:r>
          </a:p>
        </p:txBody>
      </p:sp>
      <p:sp>
        <p:nvSpPr>
          <p:cNvPr id="17" name="Rectangle 4"/>
          <p:cNvSpPr>
            <a:spLocks noGrp="1" noChangeArrowheads="1"/>
          </p:cNvSpPr>
          <p:nvPr>
            <p:ph type="dt" sz="half" idx="10"/>
          </p:nvPr>
        </p:nvSpPr>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able Placeholder 2"/>
          <p:cNvSpPr>
            <a:spLocks noGrp="1"/>
          </p:cNvSpPr>
          <p:nvPr>
            <p:ph type="tbl" idx="1"/>
          </p:nvPr>
        </p:nvSpPr>
        <p:spPr>
          <a:xfrm>
            <a:off x="457200" y="1600200"/>
            <a:ext cx="8229600" cy="4525963"/>
          </a:xfrm>
        </p:spPr>
        <p:txBody>
          <a:bodyPr/>
          <a:lstStyle/>
          <a:p>
            <a:pPr lvl="0"/>
            <a:endParaRPr lang="fa-IR"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130744-A6AC-4494-B944-09302682DF8A}" type="slidenum">
              <a:rPr lang="fa-IR"/>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8B25506-FE3B-462E-B063-2E81256E2FC0}" type="slidenum">
              <a:rPr lang="fa-IR" smtClean="0"/>
              <a:pPr>
                <a:defRPr/>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68B605D7-DCDE-4C8A-93A8-296F31E53B18}" type="slidenum">
              <a:rPr lang="fa-IR"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1C130F60-8FE0-4636-867D-9BE0B9341DA4}" type="slidenum">
              <a:rPr lang="fa-IR" smtClean="0"/>
              <a:pPr>
                <a:defRPr/>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2A67180C-E44B-4D93-A89C-09D1204C3180}" type="slidenum">
              <a:rPr lang="fa-IR"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4922ADA9-25D5-437A-A4ED-B00905022D44}" type="slidenum">
              <a:rPr lang="fa-IR" smtClean="0"/>
              <a:pPr>
                <a:defRPr/>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93C3F8F4-E274-473D-952E-2A4A0A432D2E}" type="slidenum">
              <a:rPr lang="fa-IR"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A650DEB3-568C-4C36-900A-CBA46AAA4DBF}" type="slidenum">
              <a:rPr lang="fa-IR"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F95356C4-E2B8-4385-A09E-0FBD08231340}" type="slidenum">
              <a:rPr lang="fa-IR"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pPr algn="r" rtl="1"/>
            <a:endParaRPr kumimoji="0" lang="en-US"/>
          </a:p>
        </p:txBody>
      </p:sp>
      <p:sp>
        <p:nvSpPr>
          <p:cNvPr id="14" name="Right Triangle 13"/>
          <p:cNvSpPr>
            <a:spLocks/>
          </p:cNvSpPr>
          <p:nvPr/>
        </p:nvSpPr>
        <p:spPr bwMode="auto">
          <a:xfrm>
            <a:off x="-6042" y="5791253"/>
            <a:ext cx="3402314" cy="1080868"/>
          </a:xfrm>
          <a:prstGeom prst="rtTriangle">
            <a:avLst/>
          </a:prstGeom>
          <a:blipFill>
            <a:blip r:embed="rId1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rtl="1"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r" rtl="1"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l" rtl="1"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l" rtl="1" eaLnBrk="1" latinLnBrk="0" hangingPunct="1">
              <a:defRPr kumimoji="0" sz="1000" b="0">
                <a:solidFill>
                  <a:schemeClr val="tx1"/>
                </a:solidFill>
              </a:defRPr>
            </a:lvl1pPr>
            <a:extLst/>
          </a:lstStyle>
          <a:p>
            <a:pPr>
              <a:defRPr/>
            </a:pPr>
            <a:fld id="{5D2C5DD4-C7E0-4948-8705-9D1E1539B5FA}" type="slidenum">
              <a:rPr lang="fa-IR" smtClean="0"/>
              <a:pPr>
                <a:defRPr/>
              </a:pPr>
              <a:t>‹#›</a:t>
            </a:fld>
            <a:endParaRPr lang="en-US"/>
          </a:p>
        </p:txBody>
      </p:sp>
      <p:sp>
        <p:nvSpPr>
          <p:cNvPr id="19" name="Text Box 11"/>
          <p:cNvSpPr txBox="1">
            <a:spLocks noChangeArrowheads="1"/>
          </p:cNvSpPr>
          <p:nvPr userDrawn="1"/>
        </p:nvSpPr>
        <p:spPr bwMode="auto">
          <a:xfrm>
            <a:off x="8382000" y="6324600"/>
            <a:ext cx="609600" cy="366713"/>
          </a:xfrm>
          <a:prstGeom prst="rect">
            <a:avLst/>
          </a:prstGeom>
          <a:noFill/>
          <a:ln w="9525">
            <a:noFill/>
            <a:miter lim="800000"/>
            <a:headEnd/>
            <a:tailEnd/>
          </a:ln>
          <a:effectLst/>
        </p:spPr>
        <p:txBody>
          <a:bodyPr>
            <a:spAutoFit/>
          </a:bodyPr>
          <a:lstStyle/>
          <a:p>
            <a:pPr algn="ctr" rtl="1">
              <a:spcBef>
                <a:spcPct val="50000"/>
              </a:spcBef>
              <a:defRPr/>
            </a:pPr>
            <a:fld id="{42292986-B010-4788-8FC2-4E5F805E50E5}" type="slidenum">
              <a:rPr lang="fa-IR">
                <a:latin typeface="Arial" pitchFamily="34" charset="0"/>
                <a:cs typeface="B Traffic" pitchFamily="2" charset="-78"/>
              </a:rPr>
              <a:pPr algn="ctr" rtl="1">
                <a:spcBef>
                  <a:spcPct val="50000"/>
                </a:spcBef>
                <a:defRPr/>
              </a:pPr>
              <a:t>‹#›</a:t>
            </a:fld>
            <a:endParaRPr lang="en-US">
              <a:latin typeface="Arial" pitchFamily="34" charset="0"/>
              <a:cs typeface="B Traffic" pitchFamily="2" charset="-78"/>
            </a:endParaRPr>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Lst>
  <p:hf hdr="0" ftr="0" dt="0"/>
  <p:txStyles>
    <p:titleStyle>
      <a:lvl1pPr algn="r"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normAutofit/>
          </a:bodyPr>
          <a:lstStyle/>
          <a:p>
            <a:pPr algn="r" rtl="1" eaLnBrk="1" hangingPunct="1"/>
            <a:r>
              <a:rPr lang="fa-IR" sz="4800" dirty="0" smtClean="0">
                <a:solidFill>
                  <a:schemeClr val="bg1"/>
                </a:solidFill>
                <a:cs typeface="B Titr" pitchFamily="2" charset="-78"/>
              </a:rPr>
              <a:t>هوش مصنوعی</a:t>
            </a:r>
            <a:br>
              <a:rPr lang="fa-IR" sz="4800" dirty="0" smtClean="0">
                <a:solidFill>
                  <a:schemeClr val="bg1"/>
                </a:solidFill>
                <a:cs typeface="B Titr" pitchFamily="2" charset="-78"/>
              </a:rPr>
            </a:br>
            <a:r>
              <a:rPr lang="en-US" sz="4800" i="1" dirty="0" smtClean="0">
                <a:solidFill>
                  <a:schemeClr val="bg1"/>
                </a:solidFill>
                <a:cs typeface="B Titr" pitchFamily="2" charset="-78"/>
              </a:rPr>
              <a:t>Artificial Intelligence</a:t>
            </a:r>
            <a:r>
              <a:rPr lang="en-US" sz="4000" dirty="0" smtClean="0">
                <a:solidFill>
                  <a:schemeClr val="bg1"/>
                </a:solidFill>
              </a:rPr>
              <a:t> </a:t>
            </a:r>
          </a:p>
        </p:txBody>
      </p:sp>
      <p:sp>
        <p:nvSpPr>
          <p:cNvPr id="5123" name="Rectangle 10"/>
          <p:cNvSpPr>
            <a:spLocks noGrp="1" noChangeArrowheads="1"/>
          </p:cNvSpPr>
          <p:nvPr>
            <p:ph type="subTitle" idx="1"/>
          </p:nvPr>
        </p:nvSpPr>
        <p:spPr>
          <a:noFill/>
        </p:spPr>
        <p:txBody>
          <a:bodyPr>
            <a:normAutofit/>
          </a:bodyPr>
          <a:lstStyle/>
          <a:p>
            <a:pPr marL="0" indent="0" algn="ctr" eaLnBrk="1" hangingPunct="1">
              <a:buFontTx/>
              <a:buNone/>
            </a:pPr>
            <a:endParaRPr lang="en-US" dirty="0" smtClean="0">
              <a:cs typeface="B Traffic" pitchFamily="2" charset="-78"/>
            </a:endParaRPr>
          </a:p>
        </p:txBody>
      </p:sp>
      <p:pic>
        <p:nvPicPr>
          <p:cNvPr id="5126" name="Picture 13" descr="untitled"/>
          <p:cNvPicPr>
            <a:picLocks noChangeAspect="1" noChangeArrowheads="1"/>
          </p:cNvPicPr>
          <p:nvPr/>
        </p:nvPicPr>
        <p:blipFill>
          <a:blip r:embed="rId3" cstate="print"/>
          <a:srcRect/>
          <a:stretch>
            <a:fillRect/>
          </a:stretch>
        </p:blipFill>
        <p:spPr bwMode="auto">
          <a:xfrm>
            <a:off x="228600" y="3657600"/>
            <a:ext cx="2000250" cy="261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a:noFill/>
        </p:spPr>
        <p:txBody>
          <a:bodyPr/>
          <a:lstStyle/>
          <a:p>
            <a:fld id="{4642E8DE-586E-4E8D-AF90-DC0456757623}" type="slidenum">
              <a:rPr lang="fa-IR" smtClean="0">
                <a:latin typeface="Arial" charset="0"/>
                <a:cs typeface="Arial" charset="0"/>
              </a:rPr>
              <a:pPr/>
              <a:t>10</a:t>
            </a:fld>
            <a:endParaRPr lang="en-US" smtClean="0">
              <a:latin typeface="Arial" charset="0"/>
              <a:cs typeface="Arial" charset="0"/>
            </a:endParaRPr>
          </a:p>
        </p:txBody>
      </p:sp>
      <p:sp>
        <p:nvSpPr>
          <p:cNvPr id="14342" name="Rectangle 10"/>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جستجوي </a:t>
            </a:r>
            <a:r>
              <a:rPr lang="en-US" sz="4000" smtClean="0">
                <a:solidFill>
                  <a:schemeClr val="bg1"/>
                </a:solidFill>
                <a:cs typeface="B Titr" pitchFamily="2" charset="-78"/>
              </a:rPr>
              <a:t>A*</a:t>
            </a:r>
          </a:p>
        </p:txBody>
      </p:sp>
      <p:pic>
        <p:nvPicPr>
          <p:cNvPr id="14339" name="Picture 14" descr="88-2"/>
          <p:cNvPicPr>
            <a:picLocks noChangeAspect="1" noChangeArrowheads="1"/>
          </p:cNvPicPr>
          <p:nvPr/>
        </p:nvPicPr>
        <p:blipFill>
          <a:blip r:embed="rId2" cstate="print">
            <a:lum bright="18000"/>
          </a:blip>
          <a:srcRect/>
          <a:stretch>
            <a:fillRect/>
          </a:stretch>
        </p:blipFill>
        <p:spPr bwMode="auto">
          <a:xfrm>
            <a:off x="619125" y="996950"/>
            <a:ext cx="7839075" cy="5834063"/>
          </a:xfrm>
          <a:prstGeom prst="rect">
            <a:avLst/>
          </a:prstGeom>
          <a:noFill/>
          <a:ln w="9525">
            <a:noFill/>
            <a:miter lim="800000"/>
            <a:headEnd/>
            <a:tailEnd/>
          </a:ln>
        </p:spPr>
      </p:pic>
      <p:grpSp>
        <p:nvGrpSpPr>
          <p:cNvPr id="14340" name="Group 18"/>
          <p:cNvGrpSpPr>
            <a:grpSpLocks/>
          </p:cNvGrpSpPr>
          <p:nvPr/>
        </p:nvGrpSpPr>
        <p:grpSpPr bwMode="auto">
          <a:xfrm>
            <a:off x="2124075" y="1295400"/>
            <a:ext cx="3438525" cy="4679950"/>
            <a:chOff x="1338" y="816"/>
            <a:chExt cx="2166" cy="2948"/>
          </a:xfrm>
        </p:grpSpPr>
        <p:sp>
          <p:nvSpPr>
            <p:cNvPr id="14344" name="Oval 4"/>
            <p:cNvSpPr>
              <a:spLocks noChangeArrowheads="1"/>
            </p:cNvSpPr>
            <p:nvPr/>
          </p:nvSpPr>
          <p:spPr bwMode="auto">
            <a:xfrm>
              <a:off x="1624" y="2812"/>
              <a:ext cx="480" cy="192"/>
            </a:xfrm>
            <a:prstGeom prst="ellipse">
              <a:avLst/>
            </a:prstGeom>
            <a:noFill/>
            <a:ln w="19050">
              <a:solidFill>
                <a:srgbClr val="FF3300"/>
              </a:solidFill>
              <a:round/>
              <a:headEnd/>
              <a:tailEnd/>
            </a:ln>
          </p:spPr>
          <p:txBody>
            <a:bodyPr wrap="none" anchor="ctr"/>
            <a:lstStyle/>
            <a:p>
              <a:endParaRPr lang="fa-IR"/>
            </a:p>
          </p:txBody>
        </p:sp>
        <p:sp>
          <p:nvSpPr>
            <p:cNvPr id="14345" name="Oval 5"/>
            <p:cNvSpPr>
              <a:spLocks noChangeArrowheads="1"/>
            </p:cNvSpPr>
            <p:nvPr/>
          </p:nvSpPr>
          <p:spPr bwMode="auto">
            <a:xfrm>
              <a:off x="3024" y="2438"/>
              <a:ext cx="480" cy="192"/>
            </a:xfrm>
            <a:prstGeom prst="ellipse">
              <a:avLst/>
            </a:prstGeom>
            <a:noFill/>
            <a:ln w="19050">
              <a:solidFill>
                <a:srgbClr val="FF3300"/>
              </a:solidFill>
              <a:round/>
              <a:headEnd/>
              <a:tailEnd/>
            </a:ln>
          </p:spPr>
          <p:txBody>
            <a:bodyPr wrap="none" anchor="ctr"/>
            <a:lstStyle/>
            <a:p>
              <a:endParaRPr lang="fa-IR"/>
            </a:p>
          </p:txBody>
        </p:sp>
        <p:sp>
          <p:nvSpPr>
            <p:cNvPr id="14346" name="Oval 6"/>
            <p:cNvSpPr>
              <a:spLocks noChangeArrowheads="1"/>
            </p:cNvSpPr>
            <p:nvPr/>
          </p:nvSpPr>
          <p:spPr bwMode="auto">
            <a:xfrm>
              <a:off x="1354" y="1564"/>
              <a:ext cx="480" cy="192"/>
            </a:xfrm>
            <a:prstGeom prst="ellipse">
              <a:avLst/>
            </a:prstGeom>
            <a:noFill/>
            <a:ln w="19050">
              <a:solidFill>
                <a:srgbClr val="FF3300"/>
              </a:solidFill>
              <a:round/>
              <a:headEnd/>
              <a:tailEnd/>
            </a:ln>
          </p:spPr>
          <p:txBody>
            <a:bodyPr wrap="none" anchor="ctr"/>
            <a:lstStyle/>
            <a:p>
              <a:endParaRPr lang="fa-IR"/>
            </a:p>
          </p:txBody>
        </p:sp>
        <p:sp>
          <p:nvSpPr>
            <p:cNvPr id="14347" name="Oval 7"/>
            <p:cNvSpPr>
              <a:spLocks noChangeArrowheads="1"/>
            </p:cNvSpPr>
            <p:nvPr/>
          </p:nvSpPr>
          <p:spPr bwMode="auto">
            <a:xfrm>
              <a:off x="3024" y="816"/>
              <a:ext cx="480" cy="192"/>
            </a:xfrm>
            <a:prstGeom prst="ellipse">
              <a:avLst/>
            </a:prstGeom>
            <a:noFill/>
            <a:ln w="19050">
              <a:solidFill>
                <a:srgbClr val="FF3300"/>
              </a:solidFill>
              <a:round/>
              <a:headEnd/>
              <a:tailEnd/>
            </a:ln>
          </p:spPr>
          <p:txBody>
            <a:bodyPr wrap="none" anchor="ctr"/>
            <a:lstStyle/>
            <a:p>
              <a:endParaRPr lang="fa-IR"/>
            </a:p>
          </p:txBody>
        </p:sp>
        <p:sp>
          <p:nvSpPr>
            <p:cNvPr id="14348" name="Oval 8"/>
            <p:cNvSpPr>
              <a:spLocks noChangeArrowheads="1"/>
            </p:cNvSpPr>
            <p:nvPr/>
          </p:nvSpPr>
          <p:spPr bwMode="auto">
            <a:xfrm>
              <a:off x="1670" y="1190"/>
              <a:ext cx="480" cy="192"/>
            </a:xfrm>
            <a:prstGeom prst="ellipse">
              <a:avLst/>
            </a:prstGeom>
            <a:noFill/>
            <a:ln w="19050">
              <a:solidFill>
                <a:srgbClr val="FF3300"/>
              </a:solidFill>
              <a:round/>
              <a:headEnd/>
              <a:tailEnd/>
            </a:ln>
          </p:spPr>
          <p:txBody>
            <a:bodyPr wrap="none" anchor="ctr"/>
            <a:lstStyle/>
            <a:p>
              <a:endParaRPr lang="fa-IR"/>
            </a:p>
          </p:txBody>
        </p:sp>
        <p:sp>
          <p:nvSpPr>
            <p:cNvPr id="14349" name="Oval 9"/>
            <p:cNvSpPr>
              <a:spLocks noChangeArrowheads="1"/>
            </p:cNvSpPr>
            <p:nvPr/>
          </p:nvSpPr>
          <p:spPr bwMode="auto">
            <a:xfrm>
              <a:off x="2494" y="1566"/>
              <a:ext cx="480" cy="192"/>
            </a:xfrm>
            <a:prstGeom prst="ellipse">
              <a:avLst/>
            </a:prstGeom>
            <a:noFill/>
            <a:ln w="19050">
              <a:solidFill>
                <a:srgbClr val="FF3300"/>
              </a:solidFill>
              <a:round/>
              <a:headEnd/>
              <a:tailEnd/>
            </a:ln>
          </p:spPr>
          <p:txBody>
            <a:bodyPr wrap="none" anchor="ctr"/>
            <a:lstStyle/>
            <a:p>
              <a:endParaRPr lang="fa-IR"/>
            </a:p>
          </p:txBody>
        </p:sp>
        <p:sp>
          <p:nvSpPr>
            <p:cNvPr id="14350" name="Oval 15"/>
            <p:cNvSpPr>
              <a:spLocks noChangeArrowheads="1"/>
            </p:cNvSpPr>
            <p:nvPr/>
          </p:nvSpPr>
          <p:spPr bwMode="auto">
            <a:xfrm>
              <a:off x="1338" y="3188"/>
              <a:ext cx="480" cy="192"/>
            </a:xfrm>
            <a:prstGeom prst="ellipse">
              <a:avLst/>
            </a:prstGeom>
            <a:noFill/>
            <a:ln w="19050">
              <a:solidFill>
                <a:srgbClr val="FF3300"/>
              </a:solidFill>
              <a:round/>
              <a:headEnd/>
              <a:tailEnd/>
            </a:ln>
          </p:spPr>
          <p:txBody>
            <a:bodyPr wrap="none" anchor="ctr"/>
            <a:lstStyle/>
            <a:p>
              <a:endParaRPr lang="fa-IR"/>
            </a:p>
          </p:txBody>
        </p:sp>
        <p:sp>
          <p:nvSpPr>
            <p:cNvPr id="14351" name="Oval 16"/>
            <p:cNvSpPr>
              <a:spLocks noChangeArrowheads="1"/>
            </p:cNvSpPr>
            <p:nvPr/>
          </p:nvSpPr>
          <p:spPr bwMode="auto">
            <a:xfrm>
              <a:off x="2478" y="3190"/>
              <a:ext cx="480" cy="192"/>
            </a:xfrm>
            <a:prstGeom prst="ellipse">
              <a:avLst/>
            </a:prstGeom>
            <a:noFill/>
            <a:ln w="19050">
              <a:solidFill>
                <a:srgbClr val="FF3300"/>
              </a:solidFill>
              <a:round/>
              <a:headEnd/>
              <a:tailEnd/>
            </a:ln>
          </p:spPr>
          <p:txBody>
            <a:bodyPr wrap="none" anchor="ctr"/>
            <a:lstStyle/>
            <a:p>
              <a:endParaRPr lang="fa-IR"/>
            </a:p>
          </p:txBody>
        </p:sp>
        <p:sp>
          <p:nvSpPr>
            <p:cNvPr id="14352" name="Oval 17"/>
            <p:cNvSpPr>
              <a:spLocks noChangeArrowheads="1"/>
            </p:cNvSpPr>
            <p:nvPr/>
          </p:nvSpPr>
          <p:spPr bwMode="auto">
            <a:xfrm>
              <a:off x="2948" y="3572"/>
              <a:ext cx="480" cy="192"/>
            </a:xfrm>
            <a:prstGeom prst="ellipse">
              <a:avLst/>
            </a:prstGeom>
            <a:noFill/>
            <a:ln w="19050">
              <a:solidFill>
                <a:srgbClr val="FF3300"/>
              </a:solidFill>
              <a:round/>
              <a:headEnd/>
              <a:tailEnd/>
            </a:ln>
          </p:spPr>
          <p:txBody>
            <a:bodyPr wrap="none" anchor="ctr"/>
            <a:lstStyle/>
            <a:p>
              <a:endParaRPr lang="fa-IR"/>
            </a:p>
          </p:txBody>
        </p:sp>
      </p:grpSp>
      <p:sp>
        <p:nvSpPr>
          <p:cNvPr id="173067" name="Rectangle 11"/>
          <p:cNvSpPr>
            <a:spLocks noChangeArrowheads="1"/>
          </p:cNvSpPr>
          <p:nvPr/>
        </p:nvSpPr>
        <p:spPr bwMode="auto">
          <a:xfrm>
            <a:off x="609600" y="3657600"/>
            <a:ext cx="7848600" cy="3200400"/>
          </a:xfrm>
          <a:prstGeom prst="rect">
            <a:avLst/>
          </a:prstGeom>
          <a:solidFill>
            <a:schemeClr val="bg1"/>
          </a:solidFill>
          <a:ln w="9525">
            <a:noFill/>
            <a:miter lim="800000"/>
            <a:headEnd/>
            <a:tailEnd/>
          </a:ln>
        </p:spPr>
        <p:txBody>
          <a:bodyPr wrap="none" anchor="ctr"/>
          <a:lstStyle/>
          <a:p>
            <a:endParaRPr lang="fa-IR" dirty="0"/>
          </a:p>
        </p:txBody>
      </p:sp>
      <p:sp>
        <p:nvSpPr>
          <p:cNvPr id="173075" name="Rectangle 19"/>
          <p:cNvSpPr>
            <a:spLocks noChangeArrowheads="1"/>
          </p:cNvSpPr>
          <p:nvPr/>
        </p:nvSpPr>
        <p:spPr bwMode="auto">
          <a:xfrm>
            <a:off x="609600" y="1143000"/>
            <a:ext cx="7848600" cy="2590800"/>
          </a:xfrm>
          <a:prstGeom prst="rect">
            <a:avLst/>
          </a:prstGeom>
          <a:solidFill>
            <a:schemeClr val="bg1"/>
          </a:solidFill>
          <a:ln w="9525">
            <a:noFill/>
            <a:miter lim="800000"/>
            <a:headEnd/>
            <a:tailEnd/>
          </a:ln>
        </p:spPr>
        <p:txBody>
          <a:bodyPr wrap="none" anchor="ctr"/>
          <a:lstStyle/>
          <a:p>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xit" presetSubtype="4" fill="hold" grpId="0" nodeType="afterEffect">
                                  <p:stCondLst>
                                    <p:cond delay="0"/>
                                  </p:stCondLst>
                                  <p:childTnLst>
                                    <p:animEffect transition="out" filter="slide(fromBottom)">
                                      <p:cBhvr>
                                        <p:cTn id="6" dur="500"/>
                                        <p:tgtEl>
                                          <p:spTgt spid="173075"/>
                                        </p:tgtEl>
                                      </p:cBhvr>
                                    </p:animEffect>
                                    <p:set>
                                      <p:cBhvr>
                                        <p:cTn id="7" dur="1" fill="hold">
                                          <p:stCondLst>
                                            <p:cond delay="499"/>
                                          </p:stCondLst>
                                        </p:cTn>
                                        <p:tgtEl>
                                          <p:spTgt spid="17307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0" nodeType="clickEffect">
                                  <p:stCondLst>
                                    <p:cond delay="0"/>
                                  </p:stCondLst>
                                  <p:childTnLst>
                                    <p:animEffect transition="out" filter="slide(fromBottom)">
                                      <p:cBhvr>
                                        <p:cTn id="11" dur="500"/>
                                        <p:tgtEl>
                                          <p:spTgt spid="173067"/>
                                        </p:tgtEl>
                                      </p:cBhvr>
                                    </p:animEffect>
                                    <p:set>
                                      <p:cBhvr>
                                        <p:cTn id="12" dur="1" fill="hold">
                                          <p:stCondLst>
                                            <p:cond delay="499"/>
                                          </p:stCondLst>
                                        </p:cTn>
                                        <p:tgtEl>
                                          <p:spTgt spid="1730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7" grpId="0" animBg="1"/>
      <p:bldP spid="17307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5"/>
          <p:cNvSpPr>
            <a:spLocks noGrp="1"/>
          </p:cNvSpPr>
          <p:nvPr>
            <p:ph type="sldNum" sz="quarter" idx="12"/>
          </p:nvPr>
        </p:nvSpPr>
        <p:spPr>
          <a:noFill/>
        </p:spPr>
        <p:txBody>
          <a:bodyPr/>
          <a:lstStyle/>
          <a:p>
            <a:fld id="{67796608-23F7-4B8D-8957-6CBC1A7664B6}" type="slidenum">
              <a:rPr lang="fa-IR" smtClean="0">
                <a:latin typeface="Arial" charset="0"/>
                <a:cs typeface="Arial" charset="0"/>
              </a:rPr>
              <a:pPr/>
              <a:t>11</a:t>
            </a:fld>
            <a:endParaRPr lang="en-US" smtClean="0">
              <a:latin typeface="Arial" charset="0"/>
              <a:cs typeface="Arial" charset="0"/>
            </a:endParaRPr>
          </a:p>
        </p:txBody>
      </p:sp>
      <p:sp>
        <p:nvSpPr>
          <p:cNvPr id="15363" name="Rectangle 14"/>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جستجوي </a:t>
            </a:r>
            <a:r>
              <a:rPr lang="en-US" sz="4000" smtClean="0">
                <a:solidFill>
                  <a:schemeClr val="bg1"/>
                </a:solidFill>
                <a:cs typeface="B Titr" pitchFamily="2" charset="-78"/>
              </a:rPr>
              <a:t>A*</a:t>
            </a:r>
          </a:p>
        </p:txBody>
      </p:sp>
      <p:sp>
        <p:nvSpPr>
          <p:cNvPr id="174096" name="Text Box 16"/>
          <p:cNvSpPr txBox="1">
            <a:spLocks noChangeArrowheads="1"/>
          </p:cNvSpPr>
          <p:nvPr/>
        </p:nvSpPr>
        <p:spPr bwMode="auto">
          <a:xfrm>
            <a:off x="385763" y="1897063"/>
            <a:ext cx="8386762" cy="3548062"/>
          </a:xfrm>
          <a:prstGeom prst="rect">
            <a:avLst/>
          </a:prstGeom>
          <a:noFill/>
          <a:ln w="9525">
            <a:noFill/>
            <a:miter lim="800000"/>
            <a:headEnd/>
            <a:tailEnd/>
          </a:ln>
        </p:spPr>
        <p:txBody>
          <a:bodyPr>
            <a:spAutoFit/>
          </a:bodyPr>
          <a:lstStyle/>
          <a:p>
            <a:pPr algn="just" rtl="1">
              <a:lnSpc>
                <a:spcPct val="135000"/>
              </a:lnSpc>
            </a:pPr>
            <a:r>
              <a:rPr lang="fa-IR" sz="2400" b="1" u="sng">
                <a:solidFill>
                  <a:srgbClr val="7F5429"/>
                </a:solidFill>
                <a:cs typeface="B Nazanin" pitchFamily="2" charset="-78"/>
              </a:rPr>
              <a:t>کشف</a:t>
            </a:r>
            <a:r>
              <a:rPr lang="fa-IR" sz="2400" b="1" u="sng">
                <a:solidFill>
                  <a:srgbClr val="7F5429"/>
                </a:solidFill>
                <a:cs typeface="Zar" pitchFamily="2" charset="-78"/>
              </a:rPr>
              <a:t>‌</a:t>
            </a:r>
            <a:r>
              <a:rPr lang="fa-IR" sz="2400" b="1" u="sng">
                <a:solidFill>
                  <a:srgbClr val="7F5429"/>
                </a:solidFill>
                <a:cs typeface="B Nazanin" pitchFamily="2" charset="-78"/>
              </a:rPr>
              <a:t>کنندگي قابل قبول:</a:t>
            </a:r>
          </a:p>
          <a:p>
            <a:pPr algn="just" rtl="1">
              <a:lnSpc>
                <a:spcPct val="135000"/>
              </a:lnSpc>
            </a:pPr>
            <a:r>
              <a:rPr lang="ar-SA" sz="2400">
                <a:cs typeface="B Nazanin" pitchFamily="2" charset="-78"/>
              </a:rPr>
              <a:t>تابع </a:t>
            </a:r>
            <a:r>
              <a:rPr lang="en-US" sz="2400">
                <a:cs typeface="B Nazanin" pitchFamily="2" charset="-78"/>
              </a:rPr>
              <a:t>h</a:t>
            </a:r>
            <a:r>
              <a:rPr lang="ar-SA" sz="2400">
                <a:cs typeface="B Nazanin" pitchFamily="2" charset="-78"/>
              </a:rPr>
              <a:t>اي را که هزينه</a:t>
            </a:r>
            <a:r>
              <a:rPr lang="ar-SA" sz="2400">
                <a:cs typeface="Zar" pitchFamily="2" charset="-78"/>
              </a:rPr>
              <a:t>‌</a:t>
            </a:r>
            <a:r>
              <a:rPr lang="ar-SA" sz="2400">
                <a:cs typeface="B Nazanin" pitchFamily="2" charset="-78"/>
              </a:rPr>
              <a:t>اي بيش از تخمين براي رسيدن به هدف نداشته باشد، يک کشف</a:t>
            </a:r>
            <a:r>
              <a:rPr lang="ar-SA" sz="2400">
                <a:cs typeface="Zar" pitchFamily="2" charset="-78"/>
              </a:rPr>
              <a:t>‌</a:t>
            </a:r>
            <a:r>
              <a:rPr lang="ar-SA" sz="2400">
                <a:cs typeface="B Nazanin" pitchFamily="2" charset="-78"/>
              </a:rPr>
              <a:t>کنندگي قابل قبول </a:t>
            </a:r>
            <a:r>
              <a:rPr lang="en-US" sz="2400">
                <a:cs typeface="B Nazanin" pitchFamily="2" charset="-78"/>
              </a:rPr>
              <a:t>(admissible heuristic)</a:t>
            </a:r>
            <a:r>
              <a:rPr lang="ar-SA" sz="2400">
                <a:cs typeface="B Nazanin" pitchFamily="2" charset="-78"/>
              </a:rPr>
              <a:t> گويند.</a:t>
            </a:r>
            <a:endParaRPr lang="fa-IR" sz="2400">
              <a:cs typeface="B Nazanin" pitchFamily="2" charset="-78"/>
            </a:endParaRPr>
          </a:p>
          <a:p>
            <a:pPr algn="just" rtl="1">
              <a:lnSpc>
                <a:spcPct val="135000"/>
              </a:lnSpc>
            </a:pPr>
            <a:endParaRPr lang="fa-IR" sz="2400" b="1" u="sng">
              <a:solidFill>
                <a:srgbClr val="7F5429"/>
              </a:solidFill>
              <a:cs typeface="B Nazanin" pitchFamily="2" charset="-78"/>
            </a:endParaRPr>
          </a:p>
          <a:p>
            <a:pPr algn="just" rtl="1">
              <a:lnSpc>
                <a:spcPct val="135000"/>
              </a:lnSpc>
            </a:pPr>
            <a:r>
              <a:rPr lang="fa-IR" sz="2400" b="1" u="sng">
                <a:solidFill>
                  <a:srgbClr val="7F5429"/>
                </a:solidFill>
                <a:cs typeface="B Nazanin" pitchFamily="2" charset="-78"/>
              </a:rPr>
              <a:t>جستجوي </a:t>
            </a:r>
            <a:r>
              <a:rPr lang="en-US" sz="2400" b="1" u="sng">
                <a:solidFill>
                  <a:srgbClr val="7F5429"/>
                </a:solidFill>
                <a:cs typeface="B Nazanin" pitchFamily="2" charset="-78"/>
              </a:rPr>
              <a:t>A*</a:t>
            </a:r>
            <a:r>
              <a:rPr lang="fa-IR" b="1" u="sng">
                <a:solidFill>
                  <a:srgbClr val="7F5429"/>
                </a:solidFill>
                <a:cs typeface="B Nazanin" pitchFamily="2" charset="-78"/>
              </a:rPr>
              <a:t>:</a:t>
            </a:r>
          </a:p>
          <a:p>
            <a:pPr algn="just" rtl="1">
              <a:lnSpc>
                <a:spcPct val="135000"/>
              </a:lnSpc>
            </a:pPr>
            <a:r>
              <a:rPr lang="ar-SA" sz="2400">
                <a:cs typeface="B Nazanin" pitchFamily="2" charset="-78"/>
              </a:rPr>
              <a:t>جستجوي بهترين که </a:t>
            </a:r>
            <a:r>
              <a:rPr lang="en-US" sz="2400">
                <a:cs typeface="B Nazanin" pitchFamily="2" charset="-78"/>
              </a:rPr>
              <a:t>f</a:t>
            </a:r>
            <a:r>
              <a:rPr lang="ar-SA" sz="2400">
                <a:cs typeface="B Nazanin" pitchFamily="2" charset="-78"/>
              </a:rPr>
              <a:t> به عنوان تابع ارزياب و يک تابع </a:t>
            </a:r>
            <a:r>
              <a:rPr lang="en-US" sz="2400">
                <a:cs typeface="B Nazanin" pitchFamily="2" charset="-78"/>
              </a:rPr>
              <a:t>h</a:t>
            </a:r>
            <a:r>
              <a:rPr lang="ar-SA" sz="2400">
                <a:cs typeface="B Nazanin" pitchFamily="2" charset="-78"/>
              </a:rPr>
              <a:t> قابل قبول استفاده مي</a:t>
            </a:r>
            <a:r>
              <a:rPr lang="ar-SA" sz="2400">
                <a:cs typeface="Zar" pitchFamily="2" charset="-78"/>
              </a:rPr>
              <a:t>‌</a:t>
            </a:r>
            <a:r>
              <a:rPr lang="ar-SA" sz="2400">
                <a:cs typeface="B Nazanin" pitchFamily="2" charset="-78"/>
              </a:rPr>
              <a:t>کند، به عنوان جستجوي </a:t>
            </a:r>
            <a:r>
              <a:rPr lang="en-US" sz="2400">
                <a:cs typeface="B Nazanin" pitchFamily="2" charset="-78"/>
              </a:rPr>
              <a:t>A*</a:t>
            </a:r>
            <a:r>
              <a:rPr lang="ar-SA" sz="2400">
                <a:cs typeface="B Nazanin" pitchFamily="2" charset="-78"/>
              </a:rPr>
              <a:t> شناخته مي</a:t>
            </a:r>
            <a:r>
              <a:rPr lang="ar-SA" sz="2400">
                <a:cs typeface="Zar" pitchFamily="2" charset="-78"/>
              </a:rPr>
              <a:t>‌</a:t>
            </a:r>
            <a:r>
              <a:rPr lang="ar-SA" sz="2400">
                <a:cs typeface="B Nazanin" pitchFamily="2" charset="-78"/>
              </a:rPr>
              <a:t>شود.</a:t>
            </a:r>
            <a:endParaRPr lang="en-US" sz="240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4096">
                                            <p:txEl>
                                              <p:pRg st="0" end="0"/>
                                            </p:txEl>
                                          </p:spTgt>
                                        </p:tgtEl>
                                        <p:attrNameLst>
                                          <p:attrName>style.visibility</p:attrName>
                                        </p:attrNameLst>
                                      </p:cBhvr>
                                      <p:to>
                                        <p:strVal val="visible"/>
                                      </p:to>
                                    </p:set>
                                    <p:animEffect transition="in" filter="wipe(up)">
                                      <p:cBhvr>
                                        <p:cTn id="7" dur="500"/>
                                        <p:tgtEl>
                                          <p:spTgt spid="174096">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4096">
                                            <p:txEl>
                                              <p:pRg st="1" end="1"/>
                                            </p:txEl>
                                          </p:spTgt>
                                        </p:tgtEl>
                                        <p:attrNameLst>
                                          <p:attrName>style.visibility</p:attrName>
                                        </p:attrNameLst>
                                      </p:cBhvr>
                                      <p:to>
                                        <p:strVal val="visible"/>
                                      </p:to>
                                    </p:set>
                                    <p:animEffect transition="in" filter="wipe(up)">
                                      <p:cBhvr>
                                        <p:cTn id="11" dur="500"/>
                                        <p:tgtEl>
                                          <p:spTgt spid="174096">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74096">
                                            <p:txEl>
                                              <p:pRg st="3" end="3"/>
                                            </p:txEl>
                                          </p:spTgt>
                                        </p:tgtEl>
                                        <p:attrNameLst>
                                          <p:attrName>style.visibility</p:attrName>
                                        </p:attrNameLst>
                                      </p:cBhvr>
                                      <p:to>
                                        <p:strVal val="visible"/>
                                      </p:to>
                                    </p:set>
                                    <p:animEffect transition="in" filter="wipe(up)">
                                      <p:cBhvr>
                                        <p:cTn id="16" dur="500"/>
                                        <p:tgtEl>
                                          <p:spTgt spid="174096">
                                            <p:txEl>
                                              <p:pRg st="3" end="3"/>
                                            </p:txEl>
                                          </p:spTgt>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74096">
                                            <p:txEl>
                                              <p:pRg st="4" end="4"/>
                                            </p:txEl>
                                          </p:spTgt>
                                        </p:tgtEl>
                                        <p:attrNameLst>
                                          <p:attrName>style.visibility</p:attrName>
                                        </p:attrNameLst>
                                      </p:cBhvr>
                                      <p:to>
                                        <p:strVal val="visible"/>
                                      </p:to>
                                    </p:set>
                                    <p:animEffect transition="in" filter="wipe(up)">
                                      <p:cBhvr>
                                        <p:cTn id="20" dur="500"/>
                                        <p:tgtEl>
                                          <p:spTgt spid="17409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6"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5"/>
          <p:cNvSpPr>
            <a:spLocks noGrp="1"/>
          </p:cNvSpPr>
          <p:nvPr>
            <p:ph type="sldNum" sz="quarter" idx="12"/>
          </p:nvPr>
        </p:nvSpPr>
        <p:spPr>
          <a:noFill/>
        </p:spPr>
        <p:txBody>
          <a:bodyPr/>
          <a:lstStyle/>
          <a:p>
            <a:fld id="{85E4E5B7-92D3-4C76-BB3D-A885D35CBF81}" type="slidenum">
              <a:rPr lang="fa-IR" smtClean="0">
                <a:latin typeface="Arial" charset="0"/>
                <a:cs typeface="Arial" charset="0"/>
              </a:rPr>
              <a:pPr/>
              <a:t>12</a:t>
            </a:fld>
            <a:endParaRPr lang="en-US" smtClean="0">
              <a:latin typeface="Arial" charset="0"/>
              <a:cs typeface="Arial" charset="0"/>
            </a:endParaRPr>
          </a:p>
        </p:txBody>
      </p:sp>
      <p:sp>
        <p:nvSpPr>
          <p:cNvPr id="16387" name="Rectangle 2"/>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جستجوي </a:t>
            </a:r>
            <a:r>
              <a:rPr lang="en-US" sz="4000" smtClean="0">
                <a:solidFill>
                  <a:schemeClr val="bg1"/>
                </a:solidFill>
                <a:cs typeface="B Titr" pitchFamily="2" charset="-78"/>
              </a:rPr>
              <a:t>A*</a:t>
            </a:r>
          </a:p>
        </p:txBody>
      </p:sp>
      <p:sp>
        <p:nvSpPr>
          <p:cNvPr id="16388" name="Text Box 4"/>
          <p:cNvSpPr txBox="1">
            <a:spLocks noChangeArrowheads="1"/>
          </p:cNvSpPr>
          <p:nvPr/>
        </p:nvSpPr>
        <p:spPr bwMode="auto">
          <a:xfrm>
            <a:off x="404813" y="1401763"/>
            <a:ext cx="8358187" cy="4206875"/>
          </a:xfrm>
          <a:prstGeom prst="rect">
            <a:avLst/>
          </a:prstGeom>
          <a:noFill/>
          <a:ln w="9525">
            <a:noFill/>
            <a:miter lim="800000"/>
            <a:headEnd/>
            <a:tailEnd/>
          </a:ln>
        </p:spPr>
        <p:txBody>
          <a:bodyPr>
            <a:spAutoFit/>
          </a:bodyPr>
          <a:lstStyle/>
          <a:p>
            <a:pPr algn="just" rtl="1">
              <a:lnSpc>
                <a:spcPct val="135000"/>
              </a:lnSpc>
            </a:pPr>
            <a:r>
              <a:rPr lang="ar-SA" sz="2800" b="1">
                <a:solidFill>
                  <a:srgbClr val="7F5429"/>
                </a:solidFill>
                <a:cs typeface="B Nazanin" pitchFamily="2" charset="-78"/>
              </a:rPr>
              <a:t>رفتار جستجوي </a:t>
            </a:r>
            <a:r>
              <a:rPr lang="en-US" sz="2800" b="1">
                <a:solidFill>
                  <a:srgbClr val="7F5429"/>
                </a:solidFill>
                <a:cs typeface="B Nazanin" pitchFamily="2" charset="-78"/>
              </a:rPr>
              <a:t>A*</a:t>
            </a:r>
            <a:endParaRPr lang="fa-IR" sz="2800" b="1">
              <a:solidFill>
                <a:srgbClr val="7F5429"/>
              </a:solidFill>
              <a:cs typeface="B Nazanin" pitchFamily="2" charset="-78"/>
            </a:endParaRPr>
          </a:p>
          <a:p>
            <a:pPr algn="just" rtl="1">
              <a:lnSpc>
                <a:spcPct val="135000"/>
              </a:lnSpc>
            </a:pPr>
            <a:endParaRPr lang="fa-IR" sz="2800" b="1">
              <a:solidFill>
                <a:srgbClr val="7F5429"/>
              </a:solidFill>
              <a:cs typeface="B Nazanin" pitchFamily="2" charset="-78"/>
            </a:endParaRPr>
          </a:p>
          <a:p>
            <a:pPr algn="just" rtl="1">
              <a:lnSpc>
                <a:spcPct val="135000"/>
              </a:lnSpc>
            </a:pPr>
            <a:r>
              <a:rPr lang="ar-SA" sz="2400">
                <a:solidFill>
                  <a:srgbClr val="7F5429"/>
                </a:solidFill>
                <a:cs typeface="B Nazanin" pitchFamily="2" charset="-78"/>
              </a:rPr>
              <a:t>نگاهي گذرا به اثبات کامل و بهينه بودن </a:t>
            </a:r>
            <a:r>
              <a:rPr lang="en-US" sz="2400">
                <a:solidFill>
                  <a:srgbClr val="7F5429"/>
                </a:solidFill>
                <a:cs typeface="B Nazanin" pitchFamily="2" charset="-78"/>
              </a:rPr>
              <a:t>A*</a:t>
            </a:r>
            <a:r>
              <a:rPr lang="fa-IR" sz="2400">
                <a:solidFill>
                  <a:srgbClr val="7F5429"/>
                </a:solidFill>
                <a:cs typeface="B Nazanin" pitchFamily="2" charset="-78"/>
              </a:rPr>
              <a:t>:</a:t>
            </a:r>
          </a:p>
          <a:p>
            <a:pPr algn="just" rtl="1">
              <a:lnSpc>
                <a:spcPct val="135000"/>
              </a:lnSpc>
            </a:pPr>
            <a:r>
              <a:rPr lang="ar-SA" sz="2400">
                <a:cs typeface="B Nazanin" pitchFamily="2" charset="-78"/>
              </a:rPr>
              <a:t>مشاهده مقدماتي:</a:t>
            </a:r>
            <a:endParaRPr lang="fa-IR" sz="2400">
              <a:cs typeface="B Nazanin" pitchFamily="2" charset="-78"/>
            </a:endParaRPr>
          </a:p>
          <a:p>
            <a:pPr algn="just" rtl="1">
              <a:lnSpc>
                <a:spcPct val="135000"/>
              </a:lnSpc>
            </a:pPr>
            <a:r>
              <a:rPr lang="ar-SA" sz="2400">
                <a:cs typeface="B Nazanin" pitchFamily="2" charset="-78"/>
              </a:rPr>
              <a:t>تقريباً تمام کشف</a:t>
            </a:r>
            <a:r>
              <a:rPr lang="ar-SA" sz="2400">
                <a:cs typeface="Zar" pitchFamily="2" charset="-78"/>
              </a:rPr>
              <a:t>‌</a:t>
            </a:r>
            <a:r>
              <a:rPr lang="ar-SA" sz="2400">
                <a:cs typeface="B Nazanin" pitchFamily="2" charset="-78"/>
              </a:rPr>
              <a:t>کنندگي</a:t>
            </a:r>
            <a:r>
              <a:rPr lang="ar-SA" sz="2400">
                <a:cs typeface="Zar" pitchFamily="2" charset="-78"/>
              </a:rPr>
              <a:t>‌</a:t>
            </a:r>
            <a:r>
              <a:rPr lang="ar-SA" sz="2400">
                <a:cs typeface="B Nazanin" pitchFamily="2" charset="-78"/>
              </a:rPr>
              <a:t>هاي مجاز داراي اين ويژگي هستند که در طول هر مسيري از ريشه، هزينه </a:t>
            </a:r>
            <a:r>
              <a:rPr lang="en-US" sz="2400">
                <a:cs typeface="B Nazanin" pitchFamily="2" charset="-78"/>
              </a:rPr>
              <a:t>f</a:t>
            </a:r>
            <a:r>
              <a:rPr lang="ar-SA" sz="2400">
                <a:cs typeface="B Nazanin" pitchFamily="2" charset="-78"/>
              </a:rPr>
              <a:t> هرگز کاهش پيدا نمي</a:t>
            </a:r>
            <a:r>
              <a:rPr lang="ar-SA" sz="2400">
                <a:cs typeface="Zar" pitchFamily="2" charset="-78"/>
              </a:rPr>
              <a:t>‌</a:t>
            </a:r>
            <a:r>
              <a:rPr lang="ar-SA" sz="2400">
                <a:cs typeface="B Nazanin" pitchFamily="2" charset="-78"/>
              </a:rPr>
              <a:t>کند.</a:t>
            </a:r>
            <a:endParaRPr lang="fa-IR" sz="2400">
              <a:cs typeface="B Nazanin" pitchFamily="2" charset="-78"/>
            </a:endParaRPr>
          </a:p>
          <a:p>
            <a:pPr algn="just" rtl="1">
              <a:lnSpc>
                <a:spcPct val="135000"/>
              </a:lnSpc>
            </a:pPr>
            <a:r>
              <a:rPr lang="ar-SA" sz="2400">
                <a:cs typeface="B Nazanin" pitchFamily="2" charset="-78"/>
              </a:rPr>
              <a:t>اين خاصيت براي کشف</a:t>
            </a:r>
            <a:r>
              <a:rPr lang="ar-SA" sz="2400">
                <a:cs typeface="Zar" pitchFamily="2" charset="-78"/>
              </a:rPr>
              <a:t>‌</a:t>
            </a:r>
            <a:r>
              <a:rPr lang="ar-SA" sz="2400">
                <a:cs typeface="B Nazanin" pitchFamily="2" charset="-78"/>
              </a:rPr>
              <a:t>کنندگي، خاصيت يکنوايي </a:t>
            </a:r>
            <a:r>
              <a:rPr lang="en-US" sz="2400">
                <a:cs typeface="B Nazanin" pitchFamily="2" charset="-78"/>
              </a:rPr>
              <a:t>(monotonicity)</a:t>
            </a:r>
            <a:r>
              <a:rPr lang="ar-SA" sz="2400">
                <a:cs typeface="B Nazanin" pitchFamily="2" charset="-78"/>
              </a:rPr>
              <a:t> گفته مي</a:t>
            </a:r>
            <a:r>
              <a:rPr lang="ar-SA" sz="2400">
                <a:cs typeface="Zar" pitchFamily="2" charset="-78"/>
              </a:rPr>
              <a:t>‌</a:t>
            </a:r>
            <a:r>
              <a:rPr lang="ar-SA" sz="2400">
                <a:cs typeface="B Nazanin" pitchFamily="2" charset="-78"/>
              </a:rPr>
              <a:t>شود.</a:t>
            </a:r>
            <a:endParaRPr lang="fa-IR" sz="2400">
              <a:cs typeface="B Nazanin" pitchFamily="2" charset="-78"/>
            </a:endParaRPr>
          </a:p>
          <a:p>
            <a:pPr algn="just" rtl="1">
              <a:lnSpc>
                <a:spcPct val="135000"/>
              </a:lnSpc>
            </a:pPr>
            <a:r>
              <a:rPr lang="ar-SA" sz="2400">
                <a:cs typeface="B Nazanin" pitchFamily="2" charset="-78"/>
              </a:rPr>
              <a:t>اگر يکنوا نباشد، با ايجاد يک اصلاح جزئي آن را يکنوا مي</a:t>
            </a:r>
            <a:r>
              <a:rPr lang="ar-SA" sz="2400">
                <a:cs typeface="Zar" pitchFamily="2" charset="-78"/>
              </a:rPr>
              <a:t>‌</a:t>
            </a:r>
            <a:r>
              <a:rPr lang="ar-SA" sz="2400">
                <a:cs typeface="B Nazanin" pitchFamily="2" charset="-78"/>
              </a:rPr>
              <a:t>کنيم.</a:t>
            </a:r>
            <a:endParaRPr lang="en-US" sz="2400">
              <a:cs typeface="B Nazanin" pitchFamily="2" charset="-78"/>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p:spPr>
        <p:txBody>
          <a:bodyPr/>
          <a:lstStyle/>
          <a:p>
            <a:fld id="{AB362916-FD0A-449D-A61E-98531FAE9A0F}" type="slidenum">
              <a:rPr lang="fa-IR" smtClean="0">
                <a:latin typeface="Arial" charset="0"/>
                <a:cs typeface="Arial" charset="0"/>
              </a:rPr>
              <a:pPr/>
              <a:t>13</a:t>
            </a:fld>
            <a:endParaRPr lang="en-US" smtClean="0">
              <a:latin typeface="Arial" charset="0"/>
              <a:cs typeface="Arial" charset="0"/>
            </a:endParaRPr>
          </a:p>
        </p:txBody>
      </p:sp>
      <p:sp>
        <p:nvSpPr>
          <p:cNvPr id="17411" name="Rectangle 2"/>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جستجوي </a:t>
            </a:r>
            <a:r>
              <a:rPr lang="en-US" sz="4000" smtClean="0">
                <a:solidFill>
                  <a:schemeClr val="bg1"/>
                </a:solidFill>
                <a:cs typeface="B Titr" pitchFamily="2" charset="-78"/>
              </a:rPr>
              <a:t>A*</a:t>
            </a:r>
          </a:p>
        </p:txBody>
      </p:sp>
      <p:sp>
        <p:nvSpPr>
          <p:cNvPr id="176132" name="Text Box 4"/>
          <p:cNvSpPr txBox="1">
            <a:spLocks noChangeArrowheads="1"/>
          </p:cNvSpPr>
          <p:nvPr/>
        </p:nvSpPr>
        <p:spPr bwMode="auto">
          <a:xfrm>
            <a:off x="471488" y="1295400"/>
            <a:ext cx="8215312" cy="4535488"/>
          </a:xfrm>
          <a:prstGeom prst="rect">
            <a:avLst/>
          </a:prstGeom>
          <a:noFill/>
          <a:ln w="9525">
            <a:noFill/>
            <a:miter lim="800000"/>
            <a:headEnd/>
            <a:tailEnd/>
          </a:ln>
        </p:spPr>
        <p:txBody>
          <a:bodyPr>
            <a:spAutoFit/>
          </a:bodyPr>
          <a:lstStyle/>
          <a:p>
            <a:pPr algn="just" rtl="1">
              <a:lnSpc>
                <a:spcPct val="135000"/>
              </a:lnSpc>
            </a:pPr>
            <a:r>
              <a:rPr lang="ar-SA" sz="2400">
                <a:cs typeface="B Nazanin" pitchFamily="2" charset="-78"/>
              </a:rPr>
              <a:t>بنابراين هر گره جديدي که توليد مي</a:t>
            </a:r>
            <a:r>
              <a:rPr lang="ar-SA" sz="2400">
                <a:cs typeface="Zar" pitchFamily="2" charset="-78"/>
              </a:rPr>
              <a:t>‌</a:t>
            </a:r>
            <a:r>
              <a:rPr lang="ar-SA" sz="2400">
                <a:cs typeface="B Nazanin" pitchFamily="2" charset="-78"/>
              </a:rPr>
              <a:t>شود، بايد کنترل کنيم که آيا هزينة </a:t>
            </a:r>
            <a:r>
              <a:rPr lang="en-US" sz="2400">
                <a:cs typeface="B Nazanin" pitchFamily="2" charset="-78"/>
              </a:rPr>
              <a:t>f</a:t>
            </a:r>
            <a:r>
              <a:rPr lang="ar-SA" sz="2400">
                <a:cs typeface="B Nazanin" pitchFamily="2" charset="-78"/>
              </a:rPr>
              <a:t> اين گره از هزينه </a:t>
            </a:r>
            <a:r>
              <a:rPr lang="en-US" sz="2400">
                <a:cs typeface="B Nazanin" pitchFamily="2" charset="-78"/>
              </a:rPr>
              <a:t>f</a:t>
            </a:r>
            <a:r>
              <a:rPr lang="ar-SA" sz="2400">
                <a:cs typeface="B Nazanin" pitchFamily="2" charset="-78"/>
              </a:rPr>
              <a:t> پدرش کمتر است يا خير. اگر کمتر باشد، هزينة </a:t>
            </a:r>
            <a:r>
              <a:rPr lang="en-US" sz="2400">
                <a:cs typeface="B Nazanin" pitchFamily="2" charset="-78"/>
              </a:rPr>
              <a:t>f</a:t>
            </a:r>
            <a:r>
              <a:rPr lang="ar-SA" sz="2400">
                <a:cs typeface="B Nazanin" pitchFamily="2" charset="-78"/>
              </a:rPr>
              <a:t> پدر به جاي فرزند مي</a:t>
            </a:r>
            <a:r>
              <a:rPr lang="ar-SA" sz="2400">
                <a:cs typeface="Zar" pitchFamily="2" charset="-78"/>
              </a:rPr>
              <a:t>‌</a:t>
            </a:r>
            <a:r>
              <a:rPr lang="ar-SA" sz="2400">
                <a:cs typeface="B Nazanin" pitchFamily="2" charset="-78"/>
              </a:rPr>
              <a:t>نشيند:</a:t>
            </a:r>
            <a:endParaRPr lang="fa-IR" sz="2400">
              <a:cs typeface="B Nazanin" pitchFamily="2" charset="-78"/>
            </a:endParaRPr>
          </a:p>
          <a:p>
            <a:pPr algn="ctr" rtl="1">
              <a:lnSpc>
                <a:spcPct val="135000"/>
              </a:lnSpc>
            </a:pPr>
            <a:endParaRPr lang="fa-IR" sz="2400" b="1" u="sng">
              <a:cs typeface="B Nazanin" pitchFamily="2" charset="-78"/>
            </a:endParaRPr>
          </a:p>
          <a:p>
            <a:pPr algn="ctr" rtl="1">
              <a:lnSpc>
                <a:spcPct val="135000"/>
              </a:lnSpc>
            </a:pPr>
            <a:r>
              <a:rPr lang="fa-IR" sz="2400" b="1" u="sng">
                <a:cs typeface="B Nazanin" pitchFamily="2" charset="-78"/>
              </a:rPr>
              <a:t>بنابراين:</a:t>
            </a:r>
          </a:p>
          <a:p>
            <a:pPr algn="ctr" rtl="1">
              <a:lnSpc>
                <a:spcPct val="135000"/>
              </a:lnSpc>
            </a:pPr>
            <a:r>
              <a:rPr lang="en-US" sz="2400" u="sng">
                <a:solidFill>
                  <a:srgbClr val="7F5429"/>
                </a:solidFill>
                <a:cs typeface="B Nazanin" pitchFamily="2" charset="-78"/>
              </a:rPr>
              <a:t>f</a:t>
            </a:r>
            <a:r>
              <a:rPr lang="ar-SA" sz="2400" u="sng">
                <a:solidFill>
                  <a:srgbClr val="7F5429"/>
                </a:solidFill>
                <a:cs typeface="B Nazanin" pitchFamily="2" charset="-78"/>
              </a:rPr>
              <a:t> هميشه در طول هر مسيري از ريشه غيرکاهشي خواهد بود، مشروط بر اينکه </a:t>
            </a:r>
            <a:r>
              <a:rPr lang="en-US" sz="2400" u="sng">
                <a:solidFill>
                  <a:srgbClr val="7F5429"/>
                </a:solidFill>
                <a:cs typeface="B Nazanin" pitchFamily="2" charset="-78"/>
              </a:rPr>
              <a:t>h</a:t>
            </a:r>
            <a:r>
              <a:rPr lang="ar-SA" sz="2400" u="sng">
                <a:solidFill>
                  <a:srgbClr val="7F5429"/>
                </a:solidFill>
                <a:cs typeface="B Nazanin" pitchFamily="2" charset="-78"/>
              </a:rPr>
              <a:t> امکان</a:t>
            </a:r>
            <a:r>
              <a:rPr lang="ar-SA" sz="2400" u="sng">
                <a:solidFill>
                  <a:srgbClr val="7F5429"/>
                </a:solidFill>
                <a:cs typeface="Zar" pitchFamily="2" charset="-78"/>
              </a:rPr>
              <a:t>‌</a:t>
            </a:r>
            <a:r>
              <a:rPr lang="ar-SA" sz="2400" u="sng">
                <a:solidFill>
                  <a:srgbClr val="7F5429"/>
                </a:solidFill>
                <a:cs typeface="B Nazanin" pitchFamily="2" charset="-78"/>
              </a:rPr>
              <a:t>پذير باشد.</a:t>
            </a:r>
            <a:endParaRPr lang="fa-IR" sz="2400" u="sng">
              <a:solidFill>
                <a:srgbClr val="7F5429"/>
              </a:solidFill>
              <a:cs typeface="B Nazanin" pitchFamily="2" charset="-78"/>
            </a:endParaRPr>
          </a:p>
          <a:p>
            <a:pPr algn="just" rtl="1">
              <a:lnSpc>
                <a:spcPct val="135000"/>
              </a:lnSpc>
            </a:pPr>
            <a:endParaRPr lang="fa-IR" sz="2400">
              <a:cs typeface="B Nazanin" pitchFamily="2" charset="-78"/>
            </a:endParaRPr>
          </a:p>
          <a:p>
            <a:pPr algn="just" rtl="1">
              <a:lnSpc>
                <a:spcPct val="135000"/>
              </a:lnSpc>
            </a:pPr>
            <a:r>
              <a:rPr lang="en-US" sz="2400">
                <a:cs typeface="B Nazanin" pitchFamily="2" charset="-78"/>
              </a:rPr>
              <a:t>A*</a:t>
            </a:r>
            <a:r>
              <a:rPr lang="ar-SA" sz="2400">
                <a:cs typeface="B Nazanin" pitchFamily="2" charset="-78"/>
              </a:rPr>
              <a:t> معمولاً قبل از اينکه دچار کمبود زمان شود، دچار کمبود فضا مي</a:t>
            </a:r>
            <a:r>
              <a:rPr lang="ar-SA" sz="2400"/>
              <a:t>‌</a:t>
            </a:r>
            <a:r>
              <a:rPr lang="ar-SA" sz="2400">
                <a:cs typeface="B Nazanin" pitchFamily="2" charset="-78"/>
              </a:rPr>
              <a:t>شود. زيرا اين جستجو تمام گره</a:t>
            </a:r>
            <a:r>
              <a:rPr lang="ar-SA" sz="2400"/>
              <a:t>‌</a:t>
            </a:r>
            <a:r>
              <a:rPr lang="ar-SA" sz="2400">
                <a:cs typeface="B Nazanin" pitchFamily="2" charset="-78"/>
              </a:rPr>
              <a:t>هاي توليد شده را در حافظه ذخيره مي</a:t>
            </a:r>
            <a:r>
              <a:rPr lang="ar-SA" sz="2400"/>
              <a:t>‌</a:t>
            </a:r>
            <a:r>
              <a:rPr lang="ar-SA" sz="2400">
                <a:cs typeface="B Nazanin" pitchFamily="2" charset="-78"/>
              </a:rPr>
              <a:t>کند.</a:t>
            </a:r>
            <a:endParaRPr lang="en-US" sz="240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6132">
                                            <p:txEl>
                                              <p:pRg st="0" end="0"/>
                                            </p:txEl>
                                          </p:spTgt>
                                        </p:tgtEl>
                                        <p:attrNameLst>
                                          <p:attrName>style.visibility</p:attrName>
                                        </p:attrNameLst>
                                      </p:cBhvr>
                                      <p:to>
                                        <p:strVal val="visible"/>
                                      </p:to>
                                    </p:set>
                                    <p:animEffect transition="in" filter="wipe(up)">
                                      <p:cBhvr>
                                        <p:cTn id="7" dur="500"/>
                                        <p:tgtEl>
                                          <p:spTgt spid="1761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6132">
                                            <p:txEl>
                                              <p:pRg st="2" end="2"/>
                                            </p:txEl>
                                          </p:spTgt>
                                        </p:tgtEl>
                                        <p:attrNameLst>
                                          <p:attrName>style.visibility</p:attrName>
                                        </p:attrNameLst>
                                      </p:cBhvr>
                                      <p:to>
                                        <p:strVal val="visible"/>
                                      </p:to>
                                    </p:set>
                                    <p:animEffect transition="in" filter="wipe(up)">
                                      <p:cBhvr>
                                        <p:cTn id="12" dur="500"/>
                                        <p:tgtEl>
                                          <p:spTgt spid="176132">
                                            <p:txEl>
                                              <p:pRg st="2" end="2"/>
                                            </p:txEl>
                                          </p:spTgt>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76132">
                                            <p:txEl>
                                              <p:pRg st="3" end="3"/>
                                            </p:txEl>
                                          </p:spTgt>
                                        </p:tgtEl>
                                        <p:attrNameLst>
                                          <p:attrName>style.visibility</p:attrName>
                                        </p:attrNameLst>
                                      </p:cBhvr>
                                      <p:to>
                                        <p:strVal val="visible"/>
                                      </p:to>
                                    </p:set>
                                    <p:animEffect transition="in" filter="wipe(up)">
                                      <p:cBhvr>
                                        <p:cTn id="16" dur="500"/>
                                        <p:tgtEl>
                                          <p:spTgt spid="17613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76132">
                                            <p:txEl>
                                              <p:pRg st="5" end="5"/>
                                            </p:txEl>
                                          </p:spTgt>
                                        </p:tgtEl>
                                        <p:attrNameLst>
                                          <p:attrName>style.visibility</p:attrName>
                                        </p:attrNameLst>
                                      </p:cBhvr>
                                      <p:to>
                                        <p:strVal val="visible"/>
                                      </p:to>
                                    </p:set>
                                    <p:animEffect transition="in" filter="wipe(up)">
                                      <p:cBhvr>
                                        <p:cTn id="21" dur="500"/>
                                        <p:tgtEl>
                                          <p:spTgt spid="17613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7185" name="Group 33"/>
          <p:cNvGraphicFramePr>
            <a:graphicFrameLocks noGrp="1"/>
          </p:cNvGraphicFramePr>
          <p:nvPr/>
        </p:nvGraphicFramePr>
        <p:xfrm>
          <a:off x="4800600" y="2971800"/>
          <a:ext cx="2601913" cy="2535238"/>
        </p:xfrm>
        <a:graphic>
          <a:graphicData uri="http://schemas.openxmlformats.org/drawingml/2006/table">
            <a:tbl>
              <a:tblPr rtl="1"/>
              <a:tblGrid>
                <a:gridCol w="835025"/>
                <a:gridCol w="931863"/>
                <a:gridCol w="835025"/>
              </a:tblGrid>
              <a:tr h="844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46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44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r>
            </a:tbl>
          </a:graphicData>
        </a:graphic>
      </p:graphicFrame>
      <p:graphicFrame>
        <p:nvGraphicFramePr>
          <p:cNvPr id="177158" name="Group 6"/>
          <p:cNvGraphicFramePr>
            <a:graphicFrameLocks noGrp="1"/>
          </p:cNvGraphicFramePr>
          <p:nvPr/>
        </p:nvGraphicFramePr>
        <p:xfrm>
          <a:off x="1828800" y="2971800"/>
          <a:ext cx="2446338" cy="2513013"/>
        </p:xfrm>
        <a:graphic>
          <a:graphicData uri="http://schemas.openxmlformats.org/drawingml/2006/table">
            <a:tbl>
              <a:tblPr rtl="1"/>
              <a:tblGrid>
                <a:gridCol w="782638"/>
                <a:gridCol w="881062"/>
                <a:gridCol w="782638"/>
              </a:tblGrid>
              <a:tr h="862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25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25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r>
            </a:tbl>
          </a:graphicData>
        </a:graphic>
      </p:graphicFrame>
      <p:sp>
        <p:nvSpPr>
          <p:cNvPr id="18434" name="Slide Number Placeholder 5"/>
          <p:cNvSpPr>
            <a:spLocks noGrp="1"/>
          </p:cNvSpPr>
          <p:nvPr>
            <p:ph type="sldNum" sz="quarter" idx="12"/>
          </p:nvPr>
        </p:nvSpPr>
        <p:spPr>
          <a:noFill/>
        </p:spPr>
        <p:txBody>
          <a:bodyPr/>
          <a:lstStyle/>
          <a:p>
            <a:fld id="{1E36CE03-F801-4780-868E-915ACFF09392}" type="slidenum">
              <a:rPr lang="fa-IR" smtClean="0">
                <a:latin typeface="Arial" charset="0"/>
                <a:cs typeface="Arial" charset="0"/>
              </a:rPr>
              <a:pPr/>
              <a:t>14</a:t>
            </a:fld>
            <a:endParaRPr lang="en-US" smtClean="0">
              <a:latin typeface="Arial" charset="0"/>
              <a:cs typeface="Arial" charset="0"/>
            </a:endParaRPr>
          </a:p>
        </p:txBody>
      </p:sp>
      <p:sp>
        <p:nvSpPr>
          <p:cNvPr id="18435" name="Rectangle 2"/>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توابع اکتشافی</a:t>
            </a:r>
            <a:endParaRPr lang="en-US" sz="4000" smtClean="0">
              <a:solidFill>
                <a:schemeClr val="bg1"/>
              </a:solidFill>
              <a:cs typeface="B Titr" pitchFamily="2" charset="-78"/>
            </a:endParaRPr>
          </a:p>
        </p:txBody>
      </p:sp>
      <p:sp>
        <p:nvSpPr>
          <p:cNvPr id="177155" name="Text Box 3"/>
          <p:cNvSpPr txBox="1">
            <a:spLocks noChangeArrowheads="1"/>
          </p:cNvSpPr>
          <p:nvPr/>
        </p:nvSpPr>
        <p:spPr bwMode="auto">
          <a:xfrm>
            <a:off x="471488" y="1295400"/>
            <a:ext cx="8215312" cy="1735138"/>
          </a:xfrm>
          <a:prstGeom prst="rect">
            <a:avLst/>
          </a:prstGeom>
          <a:noFill/>
          <a:ln w="9525">
            <a:noFill/>
            <a:miter lim="800000"/>
            <a:headEnd/>
            <a:tailEnd/>
          </a:ln>
        </p:spPr>
        <p:txBody>
          <a:bodyPr>
            <a:spAutoFit/>
          </a:bodyPr>
          <a:lstStyle/>
          <a:p>
            <a:pPr algn="r" rtl="1">
              <a:lnSpc>
                <a:spcPct val="150000"/>
              </a:lnSpc>
            </a:pPr>
            <a:r>
              <a:rPr lang="ar-SA" sz="2400">
                <a:cs typeface="B Nazanin" pitchFamily="2" charset="-78"/>
              </a:rPr>
              <a:t>معماي 8 يکي از مسائل اوليه </a:t>
            </a:r>
            <a:r>
              <a:rPr lang="fa-IR" sz="2400">
                <a:cs typeface="B Nazanin" pitchFamily="2" charset="-78"/>
              </a:rPr>
              <a:t>اکتشاف</a:t>
            </a:r>
            <a:r>
              <a:rPr lang="ar-SA" sz="2400">
                <a:cs typeface="B Nazanin" pitchFamily="2" charset="-78"/>
              </a:rPr>
              <a:t> بود.</a:t>
            </a:r>
            <a:endParaRPr lang="ar-SA" sz="2400" b="1">
              <a:cs typeface="B Nazanin" pitchFamily="2" charset="-78"/>
            </a:endParaRPr>
          </a:p>
          <a:p>
            <a:pPr algn="r" rtl="1">
              <a:lnSpc>
                <a:spcPct val="150000"/>
              </a:lnSpc>
            </a:pPr>
            <a:r>
              <a:rPr lang="ar-SA" sz="2400" b="1">
                <a:cs typeface="B Nazanin" pitchFamily="2" charset="-78"/>
              </a:rPr>
              <a:t>هدف</a:t>
            </a:r>
            <a:r>
              <a:rPr lang="fa-IR" sz="2400" b="1">
                <a:cs typeface="B Nazanin" pitchFamily="2" charset="-78"/>
              </a:rPr>
              <a:t>:</a:t>
            </a:r>
            <a:r>
              <a:rPr lang="fa-IR" sz="2400">
                <a:cs typeface="B Nazanin" pitchFamily="2" charset="-78"/>
              </a:rPr>
              <a:t> </a:t>
            </a:r>
            <a:r>
              <a:rPr lang="ar-SA" sz="2400">
                <a:cs typeface="B Nazanin" pitchFamily="2" charset="-78"/>
              </a:rPr>
              <a:t>لغزاندن چهارخانه</a:t>
            </a:r>
            <a:r>
              <a:rPr lang="ar-SA" sz="2400"/>
              <a:t>‌</a:t>
            </a:r>
            <a:r>
              <a:rPr lang="ar-SA" sz="2400">
                <a:cs typeface="B Nazanin" pitchFamily="2" charset="-78"/>
              </a:rPr>
              <a:t>ها به طور افقي يا عمودي به طرف فضاي خالي است تا زماني که ساختار کلي مطابق با هدف </a:t>
            </a:r>
            <a:r>
              <a:rPr lang="en-US" sz="2400">
                <a:cs typeface="B Nazanin" pitchFamily="2" charset="-78"/>
              </a:rPr>
              <a:t>(goal)</a:t>
            </a:r>
            <a:r>
              <a:rPr lang="ar-SA" sz="2400">
                <a:cs typeface="B Nazanin" pitchFamily="2" charset="-78"/>
              </a:rPr>
              <a:t> باشد.</a:t>
            </a:r>
            <a:r>
              <a:rPr lang="en-US" sz="2400">
                <a:cs typeface="B Nazanin" pitchFamily="2" charset="-78"/>
              </a:rPr>
              <a:t> </a:t>
            </a:r>
            <a:r>
              <a:rPr lang="fa-IR" sz="2400">
                <a:cs typeface="B Nazanin" pitchFamily="2" charset="-78"/>
              </a:rPr>
              <a:t>فاکتور انشعاب در حدود 3 است.</a:t>
            </a:r>
            <a:endParaRPr lang="en-US" sz="2400">
              <a:cs typeface="B Nazanin" pitchFamily="2" charset="-78"/>
            </a:endParaRPr>
          </a:p>
        </p:txBody>
      </p:sp>
      <p:grpSp>
        <p:nvGrpSpPr>
          <p:cNvPr id="2" name="Group 4"/>
          <p:cNvGrpSpPr>
            <a:grpSpLocks/>
          </p:cNvGrpSpPr>
          <p:nvPr/>
        </p:nvGrpSpPr>
        <p:grpSpPr bwMode="auto">
          <a:xfrm>
            <a:off x="1828800" y="2971800"/>
            <a:ext cx="2446338" cy="2513013"/>
            <a:chOff x="2550" y="3133"/>
            <a:chExt cx="3852" cy="3957"/>
          </a:xfrm>
        </p:grpSpPr>
        <p:sp>
          <p:nvSpPr>
            <p:cNvPr id="18485" name="Text Box 5"/>
            <p:cNvSpPr txBox="1">
              <a:spLocks noChangeArrowheads="1"/>
            </p:cNvSpPr>
            <p:nvPr/>
          </p:nvSpPr>
          <p:spPr bwMode="auto">
            <a:xfrm>
              <a:off x="2665" y="4275"/>
              <a:ext cx="3402" cy="578"/>
            </a:xfrm>
            <a:prstGeom prst="rect">
              <a:avLst/>
            </a:prstGeom>
            <a:noFill/>
            <a:ln w="9525">
              <a:noFill/>
              <a:miter lim="800000"/>
              <a:headEnd/>
              <a:tailEnd/>
            </a:ln>
          </p:spPr>
          <p:txBody>
            <a:bodyPr>
              <a:spAutoFit/>
            </a:bodyPr>
            <a:lstStyle/>
            <a:p>
              <a:endParaRPr lang="fa-IR"/>
            </a:p>
          </p:txBody>
        </p:sp>
        <p:sp>
          <p:nvSpPr>
            <p:cNvPr id="18486" name="Text Box 24"/>
            <p:cNvSpPr txBox="1">
              <a:spLocks noChangeArrowheads="1"/>
            </p:cNvSpPr>
            <p:nvPr/>
          </p:nvSpPr>
          <p:spPr bwMode="auto">
            <a:xfrm>
              <a:off x="2685" y="3420"/>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7</a:t>
              </a:r>
              <a:endParaRPr lang="en-US"/>
            </a:p>
          </p:txBody>
        </p:sp>
        <p:sp>
          <p:nvSpPr>
            <p:cNvPr id="18487" name="Text Box 25"/>
            <p:cNvSpPr txBox="1">
              <a:spLocks noChangeArrowheads="1"/>
            </p:cNvSpPr>
            <p:nvPr/>
          </p:nvSpPr>
          <p:spPr bwMode="auto">
            <a:xfrm>
              <a:off x="4023" y="3420"/>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2</a:t>
              </a:r>
              <a:endParaRPr lang="en-US"/>
            </a:p>
          </p:txBody>
        </p:sp>
        <p:sp>
          <p:nvSpPr>
            <p:cNvPr id="18488" name="Text Box 26"/>
            <p:cNvSpPr txBox="1">
              <a:spLocks noChangeArrowheads="1"/>
            </p:cNvSpPr>
            <p:nvPr/>
          </p:nvSpPr>
          <p:spPr bwMode="auto">
            <a:xfrm>
              <a:off x="5306" y="3420"/>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4</a:t>
              </a:r>
              <a:endParaRPr lang="en-US"/>
            </a:p>
          </p:txBody>
        </p:sp>
        <p:sp>
          <p:nvSpPr>
            <p:cNvPr id="18489" name="Text Box 27"/>
            <p:cNvSpPr txBox="1">
              <a:spLocks noChangeArrowheads="1"/>
            </p:cNvSpPr>
            <p:nvPr/>
          </p:nvSpPr>
          <p:spPr bwMode="auto">
            <a:xfrm>
              <a:off x="2713" y="4805"/>
              <a:ext cx="934" cy="592"/>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5</a:t>
              </a:r>
              <a:endParaRPr lang="en-US"/>
            </a:p>
          </p:txBody>
        </p:sp>
        <p:sp>
          <p:nvSpPr>
            <p:cNvPr id="18490" name="Text Box 28"/>
            <p:cNvSpPr txBox="1">
              <a:spLocks noChangeArrowheads="1"/>
            </p:cNvSpPr>
            <p:nvPr/>
          </p:nvSpPr>
          <p:spPr bwMode="auto">
            <a:xfrm>
              <a:off x="5306" y="4805"/>
              <a:ext cx="934" cy="592"/>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6</a:t>
              </a:r>
              <a:endParaRPr lang="en-US"/>
            </a:p>
          </p:txBody>
        </p:sp>
        <p:sp>
          <p:nvSpPr>
            <p:cNvPr id="18491" name="Text Box 29"/>
            <p:cNvSpPr txBox="1">
              <a:spLocks noChangeArrowheads="1"/>
            </p:cNvSpPr>
            <p:nvPr/>
          </p:nvSpPr>
          <p:spPr bwMode="auto">
            <a:xfrm>
              <a:off x="2685" y="6192"/>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8</a:t>
              </a:r>
              <a:endParaRPr lang="en-US"/>
            </a:p>
          </p:txBody>
        </p:sp>
        <p:sp>
          <p:nvSpPr>
            <p:cNvPr id="18492" name="Text Box 30"/>
            <p:cNvSpPr txBox="1">
              <a:spLocks noChangeArrowheads="1"/>
            </p:cNvSpPr>
            <p:nvPr/>
          </p:nvSpPr>
          <p:spPr bwMode="auto">
            <a:xfrm>
              <a:off x="3997" y="6192"/>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3</a:t>
              </a:r>
              <a:endParaRPr lang="en-US"/>
            </a:p>
          </p:txBody>
        </p:sp>
        <p:sp>
          <p:nvSpPr>
            <p:cNvPr id="18493" name="Text Box 31"/>
            <p:cNvSpPr txBox="1">
              <a:spLocks noChangeArrowheads="1"/>
            </p:cNvSpPr>
            <p:nvPr/>
          </p:nvSpPr>
          <p:spPr bwMode="auto">
            <a:xfrm>
              <a:off x="5306" y="6192"/>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1</a:t>
              </a:r>
              <a:endParaRPr lang="en-US"/>
            </a:p>
          </p:txBody>
        </p:sp>
      </p:grpSp>
      <p:grpSp>
        <p:nvGrpSpPr>
          <p:cNvPr id="3" name="Group 32"/>
          <p:cNvGrpSpPr>
            <a:grpSpLocks/>
          </p:cNvGrpSpPr>
          <p:nvPr/>
        </p:nvGrpSpPr>
        <p:grpSpPr bwMode="auto">
          <a:xfrm>
            <a:off x="4800600" y="2971800"/>
            <a:ext cx="2601913" cy="2535238"/>
            <a:chOff x="7200" y="3133"/>
            <a:chExt cx="4098" cy="3992"/>
          </a:xfrm>
        </p:grpSpPr>
        <p:sp>
          <p:nvSpPr>
            <p:cNvPr id="18477" name="Text Box 51"/>
            <p:cNvSpPr txBox="1">
              <a:spLocks noChangeArrowheads="1"/>
            </p:cNvSpPr>
            <p:nvPr/>
          </p:nvSpPr>
          <p:spPr bwMode="auto">
            <a:xfrm>
              <a:off x="8807" y="3420"/>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1</a:t>
              </a:r>
              <a:endParaRPr lang="en-US"/>
            </a:p>
          </p:txBody>
        </p:sp>
        <p:sp>
          <p:nvSpPr>
            <p:cNvPr id="18478" name="Text Box 52"/>
            <p:cNvSpPr txBox="1">
              <a:spLocks noChangeArrowheads="1"/>
            </p:cNvSpPr>
            <p:nvPr/>
          </p:nvSpPr>
          <p:spPr bwMode="auto">
            <a:xfrm>
              <a:off x="10178" y="3420"/>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2</a:t>
              </a:r>
              <a:endParaRPr lang="en-US"/>
            </a:p>
          </p:txBody>
        </p:sp>
        <p:sp>
          <p:nvSpPr>
            <p:cNvPr id="18479" name="Text Box 53"/>
            <p:cNvSpPr txBox="1">
              <a:spLocks noChangeArrowheads="1"/>
            </p:cNvSpPr>
            <p:nvPr/>
          </p:nvSpPr>
          <p:spPr bwMode="auto">
            <a:xfrm>
              <a:off x="8813" y="4722"/>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4</a:t>
              </a:r>
              <a:endParaRPr lang="en-US"/>
            </a:p>
          </p:txBody>
        </p:sp>
        <p:sp>
          <p:nvSpPr>
            <p:cNvPr id="18480" name="Text Box 54"/>
            <p:cNvSpPr txBox="1">
              <a:spLocks noChangeArrowheads="1"/>
            </p:cNvSpPr>
            <p:nvPr/>
          </p:nvSpPr>
          <p:spPr bwMode="auto">
            <a:xfrm>
              <a:off x="7380" y="4780"/>
              <a:ext cx="880"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3</a:t>
              </a:r>
              <a:endParaRPr lang="en-US"/>
            </a:p>
          </p:txBody>
        </p:sp>
        <p:sp>
          <p:nvSpPr>
            <p:cNvPr id="18481" name="Text Box 55"/>
            <p:cNvSpPr txBox="1">
              <a:spLocks noChangeArrowheads="1"/>
            </p:cNvSpPr>
            <p:nvPr/>
          </p:nvSpPr>
          <p:spPr bwMode="auto">
            <a:xfrm>
              <a:off x="10178" y="4780"/>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5</a:t>
              </a:r>
              <a:endParaRPr lang="en-US"/>
            </a:p>
          </p:txBody>
        </p:sp>
        <p:sp>
          <p:nvSpPr>
            <p:cNvPr id="18482" name="Text Box 56"/>
            <p:cNvSpPr txBox="1">
              <a:spLocks noChangeArrowheads="1"/>
            </p:cNvSpPr>
            <p:nvPr/>
          </p:nvSpPr>
          <p:spPr bwMode="auto">
            <a:xfrm>
              <a:off x="7410" y="6117"/>
              <a:ext cx="880"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6</a:t>
              </a:r>
              <a:endParaRPr lang="en-US"/>
            </a:p>
          </p:txBody>
        </p:sp>
        <p:sp>
          <p:nvSpPr>
            <p:cNvPr id="18483" name="Text Box 57"/>
            <p:cNvSpPr txBox="1">
              <a:spLocks noChangeArrowheads="1"/>
            </p:cNvSpPr>
            <p:nvPr/>
          </p:nvSpPr>
          <p:spPr bwMode="auto">
            <a:xfrm>
              <a:off x="8841" y="6117"/>
              <a:ext cx="879"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7</a:t>
              </a:r>
              <a:endParaRPr lang="en-US"/>
            </a:p>
          </p:txBody>
        </p:sp>
        <p:sp>
          <p:nvSpPr>
            <p:cNvPr id="18484" name="Text Box 58"/>
            <p:cNvSpPr txBox="1">
              <a:spLocks noChangeArrowheads="1"/>
            </p:cNvSpPr>
            <p:nvPr/>
          </p:nvSpPr>
          <p:spPr bwMode="auto">
            <a:xfrm>
              <a:off x="10178" y="6117"/>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8</a:t>
              </a:r>
              <a:endParaRPr lang="en-US"/>
            </a:p>
          </p:txBody>
        </p:sp>
      </p:grpSp>
      <p:sp>
        <p:nvSpPr>
          <p:cNvPr id="177211" name="Text Box 59"/>
          <p:cNvSpPr txBox="1">
            <a:spLocks noChangeArrowheads="1"/>
          </p:cNvSpPr>
          <p:nvPr/>
        </p:nvSpPr>
        <p:spPr bwMode="auto">
          <a:xfrm>
            <a:off x="2181225" y="5638800"/>
            <a:ext cx="1728788" cy="366713"/>
          </a:xfrm>
          <a:prstGeom prst="rect">
            <a:avLst/>
          </a:prstGeom>
          <a:noFill/>
          <a:ln w="9525">
            <a:noFill/>
            <a:miter lim="800000"/>
            <a:headEnd/>
            <a:tailEnd/>
          </a:ln>
        </p:spPr>
        <p:txBody>
          <a:bodyPr>
            <a:spAutoFit/>
          </a:bodyPr>
          <a:lstStyle/>
          <a:p>
            <a:pPr algn="ctr" rtl="1"/>
            <a:r>
              <a:rPr lang="en-US" b="1">
                <a:solidFill>
                  <a:srgbClr val="7F5429"/>
                </a:solidFill>
              </a:rPr>
              <a:t>Start State</a:t>
            </a:r>
            <a:endParaRPr lang="en-US"/>
          </a:p>
        </p:txBody>
      </p:sp>
      <p:sp>
        <p:nvSpPr>
          <p:cNvPr id="177212" name="Text Box 60"/>
          <p:cNvSpPr txBox="1">
            <a:spLocks noChangeArrowheads="1"/>
          </p:cNvSpPr>
          <p:nvPr/>
        </p:nvSpPr>
        <p:spPr bwMode="auto">
          <a:xfrm>
            <a:off x="5205413" y="5638800"/>
            <a:ext cx="1728787" cy="366713"/>
          </a:xfrm>
          <a:prstGeom prst="rect">
            <a:avLst/>
          </a:prstGeom>
          <a:noFill/>
          <a:ln w="9525">
            <a:noFill/>
            <a:miter lim="800000"/>
            <a:headEnd/>
            <a:tailEnd/>
          </a:ln>
        </p:spPr>
        <p:txBody>
          <a:bodyPr>
            <a:spAutoFit/>
          </a:bodyPr>
          <a:lstStyle/>
          <a:p>
            <a:pPr algn="ctr" rtl="1"/>
            <a:r>
              <a:rPr lang="en-US" b="1">
                <a:solidFill>
                  <a:srgbClr val="7F5429"/>
                </a:solidFill>
              </a:rPr>
              <a:t>Goal State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7155">
                                            <p:txEl>
                                              <p:pRg st="0" end="0"/>
                                            </p:txEl>
                                          </p:spTgt>
                                        </p:tgtEl>
                                        <p:attrNameLst>
                                          <p:attrName>style.visibility</p:attrName>
                                        </p:attrNameLst>
                                      </p:cBhvr>
                                      <p:to>
                                        <p:strVal val="visible"/>
                                      </p:to>
                                    </p:set>
                                    <p:animEffect transition="in" filter="wipe(up)">
                                      <p:cBhvr>
                                        <p:cTn id="7" dur="500"/>
                                        <p:tgtEl>
                                          <p:spTgt spid="177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7155">
                                            <p:txEl>
                                              <p:pRg st="1" end="1"/>
                                            </p:txEl>
                                          </p:spTgt>
                                        </p:tgtEl>
                                        <p:attrNameLst>
                                          <p:attrName>style.visibility</p:attrName>
                                        </p:attrNameLst>
                                      </p:cBhvr>
                                      <p:to>
                                        <p:strVal val="visible"/>
                                      </p:to>
                                    </p:set>
                                    <p:animEffect transition="in" filter="wipe(up)">
                                      <p:cBhvr>
                                        <p:cTn id="12" dur="500"/>
                                        <p:tgtEl>
                                          <p:spTgt spid="1771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77211"/>
                                        </p:tgtEl>
                                        <p:attrNameLst>
                                          <p:attrName>style.visibility</p:attrName>
                                        </p:attrNameLst>
                                      </p:cBhvr>
                                      <p:to>
                                        <p:strVal val="visible"/>
                                      </p:to>
                                    </p:set>
                                    <p:animEffect transition="in" filter="wipe(up)">
                                      <p:cBhvr>
                                        <p:cTn id="21" dur="500"/>
                                        <p:tgtEl>
                                          <p:spTgt spid="1772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77212"/>
                                        </p:tgtEl>
                                        <p:attrNameLst>
                                          <p:attrName>style.visibility</p:attrName>
                                        </p:attrNameLst>
                                      </p:cBhvr>
                                      <p:to>
                                        <p:strVal val="visible"/>
                                      </p:to>
                                    </p:set>
                                    <p:animEffect transition="in" filter="wipe(left)">
                                      <p:cBhvr>
                                        <p:cTn id="30" dur="500"/>
                                        <p:tgtEl>
                                          <p:spTgt spid="177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55" grpId="0" build="allAtOnce"/>
      <p:bldP spid="177211" grpId="0"/>
      <p:bldP spid="1772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5"/>
          <p:cNvSpPr>
            <a:spLocks noGrp="1"/>
          </p:cNvSpPr>
          <p:nvPr>
            <p:ph type="sldNum" sz="quarter" idx="12"/>
          </p:nvPr>
        </p:nvSpPr>
        <p:spPr>
          <a:noFill/>
        </p:spPr>
        <p:txBody>
          <a:bodyPr/>
          <a:lstStyle/>
          <a:p>
            <a:fld id="{F94933E7-AE16-4E36-AD7C-D850C0835FAF}" type="slidenum">
              <a:rPr lang="fa-IR" smtClean="0">
                <a:latin typeface="Arial" charset="0"/>
                <a:cs typeface="Arial" charset="0"/>
              </a:rPr>
              <a:pPr/>
              <a:t>15</a:t>
            </a:fld>
            <a:endParaRPr lang="en-US" smtClean="0">
              <a:latin typeface="Arial" charset="0"/>
              <a:cs typeface="Arial" charset="0"/>
            </a:endParaRPr>
          </a:p>
        </p:txBody>
      </p:sp>
      <p:sp>
        <p:nvSpPr>
          <p:cNvPr id="19459" name="Rectangle 2"/>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توابع اکتشافی</a:t>
            </a:r>
            <a:r>
              <a:rPr lang="fa-IR" sz="4000" smtClean="0">
                <a:solidFill>
                  <a:schemeClr val="bg1"/>
                </a:solidFill>
                <a:cs typeface="B Titr" pitchFamily="2" charset="-78"/>
              </a:rPr>
              <a:t> مربع 8</a:t>
            </a:r>
            <a:endParaRPr lang="en-US" sz="4000" smtClean="0">
              <a:solidFill>
                <a:schemeClr val="bg1"/>
              </a:solidFill>
              <a:cs typeface="B Titr" pitchFamily="2" charset="-78"/>
            </a:endParaRPr>
          </a:p>
        </p:txBody>
      </p:sp>
      <p:sp>
        <p:nvSpPr>
          <p:cNvPr id="178179" name="Text Box 3"/>
          <p:cNvSpPr txBox="1">
            <a:spLocks noChangeArrowheads="1"/>
          </p:cNvSpPr>
          <p:nvPr/>
        </p:nvSpPr>
        <p:spPr bwMode="auto">
          <a:xfrm>
            <a:off x="228600" y="1484313"/>
            <a:ext cx="8672513" cy="3925887"/>
          </a:xfrm>
          <a:prstGeom prst="rect">
            <a:avLst/>
          </a:prstGeom>
          <a:noFill/>
          <a:ln w="9525">
            <a:noFill/>
            <a:miter lim="800000"/>
            <a:headEnd/>
            <a:tailEnd/>
          </a:ln>
        </p:spPr>
        <p:txBody>
          <a:bodyPr>
            <a:spAutoFit/>
          </a:bodyPr>
          <a:lstStyle/>
          <a:p>
            <a:pPr algn="just" rtl="1">
              <a:lnSpc>
                <a:spcPct val="150000"/>
              </a:lnSpc>
            </a:pPr>
            <a:r>
              <a:rPr lang="en-US" sz="2400">
                <a:cs typeface="B Nazanin" pitchFamily="2" charset="-78"/>
              </a:rPr>
              <a:t>h1 </a:t>
            </a:r>
            <a:r>
              <a:rPr lang="fa-IR" sz="2400">
                <a:cs typeface="B Nazanin" pitchFamily="2" charset="-78"/>
              </a:rPr>
              <a:t> </a:t>
            </a:r>
            <a:r>
              <a:rPr lang="ar-SA" sz="2400">
                <a:cs typeface="B Nazanin" pitchFamily="2" charset="-78"/>
              </a:rPr>
              <a:t>= تعداد چهارخانه</a:t>
            </a:r>
            <a:r>
              <a:rPr lang="ar-SA" sz="2400"/>
              <a:t>‌</a:t>
            </a:r>
            <a:r>
              <a:rPr lang="ar-SA" sz="2400">
                <a:cs typeface="B Nazanin" pitchFamily="2" charset="-78"/>
              </a:rPr>
              <a:t>هايي که در مکان</a:t>
            </a:r>
            <a:r>
              <a:rPr lang="ar-SA" sz="2400"/>
              <a:t>‌</a:t>
            </a:r>
            <a:r>
              <a:rPr lang="ar-SA" sz="2400">
                <a:cs typeface="B Nazanin" pitchFamily="2" charset="-78"/>
              </a:rPr>
              <a:t>هاي نادرست هستند. </a:t>
            </a:r>
            <a:r>
              <a:rPr lang="en-US" sz="2400">
                <a:cs typeface="B Nazanin" pitchFamily="2" charset="-78"/>
              </a:rPr>
              <a:t>h1</a:t>
            </a:r>
            <a:r>
              <a:rPr lang="fa-IR" sz="2400">
                <a:cs typeface="B Nazanin" pitchFamily="2" charset="-78"/>
              </a:rPr>
              <a:t> قابل قبول </a:t>
            </a:r>
            <a:r>
              <a:rPr lang="ar-SA" sz="2400">
                <a:cs typeface="B Nazanin" pitchFamily="2" charset="-78"/>
              </a:rPr>
              <a:t>است، زيرا واضح است که هر چهارخانه</a:t>
            </a:r>
            <a:r>
              <a:rPr lang="ar-SA" sz="2400"/>
              <a:t>‌</a:t>
            </a:r>
            <a:r>
              <a:rPr lang="ar-SA" sz="2400">
                <a:cs typeface="B Nazanin" pitchFamily="2" charset="-78"/>
              </a:rPr>
              <a:t>اي که خارج از مکان درست باشد حداقل يکبار بايد جابجا شود.</a:t>
            </a:r>
            <a:endParaRPr lang="fa-IR" sz="2400">
              <a:cs typeface="B Nazanin" pitchFamily="2" charset="-78"/>
            </a:endParaRPr>
          </a:p>
          <a:p>
            <a:pPr algn="just" rtl="1">
              <a:lnSpc>
                <a:spcPct val="150000"/>
              </a:lnSpc>
            </a:pPr>
            <a:endParaRPr lang="en-US" sz="2400">
              <a:cs typeface="B Nazanin" pitchFamily="2" charset="-78"/>
            </a:endParaRPr>
          </a:p>
          <a:p>
            <a:pPr algn="just" rtl="1">
              <a:lnSpc>
                <a:spcPct val="150000"/>
              </a:lnSpc>
            </a:pPr>
            <a:r>
              <a:rPr lang="en-US" sz="2400">
                <a:cs typeface="B Nazanin" pitchFamily="2" charset="-78"/>
              </a:rPr>
              <a:t>h2 </a:t>
            </a:r>
            <a:r>
              <a:rPr lang="fa-IR" sz="2400">
                <a:cs typeface="B Nazanin" pitchFamily="2" charset="-78"/>
              </a:rPr>
              <a:t> =</a:t>
            </a:r>
            <a:r>
              <a:rPr lang="ar-SA" sz="2400">
                <a:cs typeface="B Nazanin" pitchFamily="2" charset="-78"/>
              </a:rPr>
              <a:t> مجموع فواصل چهارخانه</a:t>
            </a:r>
            <a:r>
              <a:rPr lang="ar-SA" sz="2400"/>
              <a:t>‌</a:t>
            </a:r>
            <a:r>
              <a:rPr lang="ar-SA" sz="2400">
                <a:cs typeface="B Nazanin" pitchFamily="2" charset="-78"/>
              </a:rPr>
              <a:t>ها از مکان</a:t>
            </a:r>
            <a:r>
              <a:rPr lang="ar-SA" sz="2400"/>
              <a:t>‌</a:t>
            </a:r>
            <a:r>
              <a:rPr lang="ar-SA" sz="2400">
                <a:cs typeface="B Nazanin" pitchFamily="2" charset="-78"/>
              </a:rPr>
              <a:t>هاي هدف صحيحشان است.</a:t>
            </a:r>
            <a:r>
              <a:rPr lang="fa-IR" sz="2400">
                <a:cs typeface="B Nazanin" pitchFamily="2" charset="-78"/>
              </a:rPr>
              <a:t> </a:t>
            </a:r>
            <a:r>
              <a:rPr lang="ar-SA" sz="2400">
                <a:cs typeface="B Nazanin" pitchFamily="2" charset="-78"/>
              </a:rPr>
              <a:t>مجموع فواصل عمودي و افقي است که بعضي وقتها </a:t>
            </a:r>
            <a:r>
              <a:rPr lang="en-US" sz="2400">
                <a:cs typeface="B Nazanin" pitchFamily="2" charset="-78"/>
              </a:rPr>
              <a:t>city block distance</a:t>
            </a:r>
            <a:r>
              <a:rPr lang="fa-IR" sz="2400">
                <a:cs typeface="B Nazanin" pitchFamily="2" charset="-78"/>
              </a:rPr>
              <a:t> </a:t>
            </a:r>
            <a:r>
              <a:rPr lang="ar-SA" sz="2400">
                <a:cs typeface="B Nazanin" pitchFamily="2" charset="-78"/>
              </a:rPr>
              <a:t>و يا </a:t>
            </a:r>
            <a:r>
              <a:rPr lang="en-US" sz="2400">
                <a:cs typeface="B Nazanin" pitchFamily="2" charset="-78"/>
              </a:rPr>
              <a:t>Manhattan distance</a:t>
            </a:r>
            <a:r>
              <a:rPr lang="ar-SA" sz="2400">
                <a:cs typeface="B Nazanin" pitchFamily="2" charset="-78"/>
              </a:rPr>
              <a:t> ناميده مي</a:t>
            </a:r>
            <a:r>
              <a:rPr lang="ar-SA" sz="2400"/>
              <a:t>‌</a:t>
            </a:r>
            <a:r>
              <a:rPr lang="ar-SA" sz="2400">
                <a:cs typeface="B Nazanin" pitchFamily="2" charset="-78"/>
              </a:rPr>
              <a:t>شود </a:t>
            </a:r>
            <a:r>
              <a:rPr lang="en-US" sz="2400">
                <a:cs typeface="B Nazanin" pitchFamily="2" charset="-78"/>
              </a:rPr>
              <a:t>h2 </a:t>
            </a:r>
            <a:r>
              <a:rPr lang="fa-IR" sz="2400">
                <a:cs typeface="B Nazanin" pitchFamily="2" charset="-78"/>
              </a:rPr>
              <a:t> قابل قبول </a:t>
            </a:r>
            <a:r>
              <a:rPr lang="ar-SA" sz="2400">
                <a:cs typeface="B Nazanin" pitchFamily="2" charset="-78"/>
              </a:rPr>
              <a:t>است، زيرا</a:t>
            </a:r>
            <a:r>
              <a:rPr lang="fa-IR" sz="2400">
                <a:cs typeface="B Nazanin" pitchFamily="2" charset="-78"/>
              </a:rPr>
              <a:t> هر جابجایی که می تواند انجام پذیرد یک مرحله به هدف نزدیک می شود</a:t>
            </a:r>
            <a:endParaRPr lang="en-US" sz="240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8179">
                                            <p:txEl>
                                              <p:pRg st="0" end="0"/>
                                            </p:txEl>
                                          </p:spTgt>
                                        </p:tgtEl>
                                        <p:attrNameLst>
                                          <p:attrName>style.visibility</p:attrName>
                                        </p:attrNameLst>
                                      </p:cBhvr>
                                      <p:to>
                                        <p:strVal val="visible"/>
                                      </p:to>
                                    </p:set>
                                    <p:animEffect transition="in" filter="wipe(up)">
                                      <p:cBhvr>
                                        <p:cTn id="7" dur="500"/>
                                        <p:tgtEl>
                                          <p:spTgt spid="1781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8179">
                                            <p:txEl>
                                              <p:pRg st="2" end="2"/>
                                            </p:txEl>
                                          </p:spTgt>
                                        </p:tgtEl>
                                        <p:attrNameLst>
                                          <p:attrName>style.visibility</p:attrName>
                                        </p:attrNameLst>
                                      </p:cBhvr>
                                      <p:to>
                                        <p:strVal val="visible"/>
                                      </p:to>
                                    </p:set>
                                    <p:animEffect transition="in" filter="wipe(up)">
                                      <p:cBhvr>
                                        <p:cTn id="12" dur="500"/>
                                        <p:tgtEl>
                                          <p:spTgt spid="1781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0257" name="Group 33"/>
          <p:cNvGraphicFramePr>
            <a:graphicFrameLocks noGrp="1"/>
          </p:cNvGraphicFramePr>
          <p:nvPr/>
        </p:nvGraphicFramePr>
        <p:xfrm>
          <a:off x="3505200" y="1371600"/>
          <a:ext cx="2601913" cy="2535238"/>
        </p:xfrm>
        <a:graphic>
          <a:graphicData uri="http://schemas.openxmlformats.org/drawingml/2006/table">
            <a:tbl>
              <a:tblPr rtl="1"/>
              <a:tblGrid>
                <a:gridCol w="835025"/>
                <a:gridCol w="931863"/>
                <a:gridCol w="835025"/>
              </a:tblGrid>
              <a:tr h="844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46138">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445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r>
            </a:tbl>
          </a:graphicData>
        </a:graphic>
      </p:graphicFrame>
      <p:graphicFrame>
        <p:nvGraphicFramePr>
          <p:cNvPr id="180230" name="Group 6"/>
          <p:cNvGraphicFramePr>
            <a:graphicFrameLocks noGrp="1"/>
          </p:cNvGraphicFramePr>
          <p:nvPr/>
        </p:nvGraphicFramePr>
        <p:xfrm>
          <a:off x="533400" y="1371600"/>
          <a:ext cx="2446338" cy="2513013"/>
        </p:xfrm>
        <a:graphic>
          <a:graphicData uri="http://schemas.openxmlformats.org/drawingml/2006/table">
            <a:tbl>
              <a:tblPr rtl="1"/>
              <a:tblGrid>
                <a:gridCol w="782638"/>
                <a:gridCol w="881062"/>
                <a:gridCol w="782638"/>
              </a:tblGrid>
              <a:tr h="862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25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007D"/>
                    </a:solidFill>
                  </a:tcPr>
                </a:tc>
              </a:tr>
              <a:tr h="8255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a-IR" sz="1800" b="0" i="0" u="none" strike="noStrike" cap="none" normalizeH="0" baseline="0" smtClean="0">
                        <a:ln>
                          <a:noFill/>
                        </a:ln>
                        <a:solidFill>
                          <a:schemeClr val="tx1"/>
                        </a:solidFill>
                        <a:effectLst/>
                        <a:latin typeface="Arial" pitchFamily="34" charset="0"/>
                        <a:cs typeface="Arial" pitchFamily="34" charset="0"/>
                      </a:endParaRPr>
                    </a:p>
                  </a:txBody>
                  <a:tcPr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00007D"/>
                    </a:solidFill>
                  </a:tcPr>
                </a:tc>
              </a:tr>
            </a:tbl>
          </a:graphicData>
        </a:graphic>
      </p:graphicFrame>
      <p:sp>
        <p:nvSpPr>
          <p:cNvPr id="20518" name="Slide Number Placeholder 5"/>
          <p:cNvSpPr>
            <a:spLocks noGrp="1"/>
          </p:cNvSpPr>
          <p:nvPr>
            <p:ph type="sldNum" sz="quarter" idx="12"/>
          </p:nvPr>
        </p:nvSpPr>
        <p:spPr>
          <a:noFill/>
        </p:spPr>
        <p:txBody>
          <a:bodyPr/>
          <a:lstStyle/>
          <a:p>
            <a:fld id="{E8CA8232-4D54-4517-BB60-FC3D4C68DE1A}" type="slidenum">
              <a:rPr lang="fa-IR" smtClean="0">
                <a:latin typeface="Arial" charset="0"/>
                <a:cs typeface="Arial" charset="0"/>
              </a:rPr>
              <a:pPr/>
              <a:t>16</a:t>
            </a:fld>
            <a:endParaRPr lang="en-US" smtClean="0">
              <a:latin typeface="Arial" charset="0"/>
              <a:cs typeface="Arial" charset="0"/>
            </a:endParaRPr>
          </a:p>
        </p:txBody>
      </p:sp>
      <p:sp>
        <p:nvSpPr>
          <p:cNvPr id="20519" name="Rectangle 2"/>
          <p:cNvSpPr>
            <a:spLocks noGrp="1" noChangeArrowheads="1"/>
          </p:cNvSpPr>
          <p:nvPr>
            <p:ph type="title"/>
          </p:nvPr>
        </p:nvSpPr>
        <p:spPr>
          <a:xfrm>
            <a:off x="457200" y="76200"/>
            <a:ext cx="8229600" cy="838200"/>
          </a:xfrm>
        </p:spPr>
        <p:txBody>
          <a:bodyPr/>
          <a:lstStyle/>
          <a:p>
            <a:pPr algn="r" rtl="1" eaLnBrk="1" hangingPunct="1"/>
            <a:r>
              <a:rPr lang="ar-SA" smtClean="0">
                <a:solidFill>
                  <a:schemeClr val="bg1"/>
                </a:solidFill>
                <a:cs typeface="B Titr" pitchFamily="2" charset="-78"/>
              </a:rPr>
              <a:t>توابع اکتشافی</a:t>
            </a:r>
            <a:endParaRPr lang="en-US" smtClean="0">
              <a:solidFill>
                <a:schemeClr val="bg1"/>
              </a:solidFill>
              <a:cs typeface="B Titr" pitchFamily="2" charset="-78"/>
            </a:endParaRPr>
          </a:p>
        </p:txBody>
      </p:sp>
      <p:grpSp>
        <p:nvGrpSpPr>
          <p:cNvPr id="20520" name="Group 4"/>
          <p:cNvGrpSpPr>
            <a:grpSpLocks/>
          </p:cNvGrpSpPr>
          <p:nvPr/>
        </p:nvGrpSpPr>
        <p:grpSpPr bwMode="auto">
          <a:xfrm>
            <a:off x="533400" y="1371600"/>
            <a:ext cx="2446338" cy="2513013"/>
            <a:chOff x="2550" y="3133"/>
            <a:chExt cx="3852" cy="3957"/>
          </a:xfrm>
        </p:grpSpPr>
        <p:sp>
          <p:nvSpPr>
            <p:cNvPr id="20533" name="Text Box 5"/>
            <p:cNvSpPr txBox="1">
              <a:spLocks noChangeArrowheads="1"/>
            </p:cNvSpPr>
            <p:nvPr/>
          </p:nvSpPr>
          <p:spPr bwMode="auto">
            <a:xfrm>
              <a:off x="2665" y="4275"/>
              <a:ext cx="3402" cy="578"/>
            </a:xfrm>
            <a:prstGeom prst="rect">
              <a:avLst/>
            </a:prstGeom>
            <a:noFill/>
            <a:ln w="9525">
              <a:noFill/>
              <a:miter lim="800000"/>
              <a:headEnd/>
              <a:tailEnd/>
            </a:ln>
          </p:spPr>
          <p:txBody>
            <a:bodyPr>
              <a:spAutoFit/>
            </a:bodyPr>
            <a:lstStyle/>
            <a:p>
              <a:endParaRPr lang="fa-IR"/>
            </a:p>
          </p:txBody>
        </p:sp>
        <p:sp>
          <p:nvSpPr>
            <p:cNvPr id="20534" name="Text Box 24"/>
            <p:cNvSpPr txBox="1">
              <a:spLocks noChangeArrowheads="1"/>
            </p:cNvSpPr>
            <p:nvPr/>
          </p:nvSpPr>
          <p:spPr bwMode="auto">
            <a:xfrm>
              <a:off x="2685" y="3420"/>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7</a:t>
              </a:r>
              <a:endParaRPr lang="en-US"/>
            </a:p>
          </p:txBody>
        </p:sp>
        <p:sp>
          <p:nvSpPr>
            <p:cNvPr id="20535" name="Text Box 25"/>
            <p:cNvSpPr txBox="1">
              <a:spLocks noChangeArrowheads="1"/>
            </p:cNvSpPr>
            <p:nvPr/>
          </p:nvSpPr>
          <p:spPr bwMode="auto">
            <a:xfrm>
              <a:off x="4023" y="3420"/>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2</a:t>
              </a:r>
              <a:endParaRPr lang="en-US"/>
            </a:p>
          </p:txBody>
        </p:sp>
        <p:sp>
          <p:nvSpPr>
            <p:cNvPr id="20536" name="Text Box 26"/>
            <p:cNvSpPr txBox="1">
              <a:spLocks noChangeArrowheads="1"/>
            </p:cNvSpPr>
            <p:nvPr/>
          </p:nvSpPr>
          <p:spPr bwMode="auto">
            <a:xfrm>
              <a:off x="5306" y="3420"/>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4</a:t>
              </a:r>
              <a:endParaRPr lang="en-US"/>
            </a:p>
          </p:txBody>
        </p:sp>
        <p:sp>
          <p:nvSpPr>
            <p:cNvPr id="20537" name="Text Box 27"/>
            <p:cNvSpPr txBox="1">
              <a:spLocks noChangeArrowheads="1"/>
            </p:cNvSpPr>
            <p:nvPr/>
          </p:nvSpPr>
          <p:spPr bwMode="auto">
            <a:xfrm>
              <a:off x="2713" y="4805"/>
              <a:ext cx="934" cy="592"/>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5</a:t>
              </a:r>
              <a:endParaRPr lang="en-US"/>
            </a:p>
          </p:txBody>
        </p:sp>
        <p:sp>
          <p:nvSpPr>
            <p:cNvPr id="20538" name="Text Box 28"/>
            <p:cNvSpPr txBox="1">
              <a:spLocks noChangeArrowheads="1"/>
            </p:cNvSpPr>
            <p:nvPr/>
          </p:nvSpPr>
          <p:spPr bwMode="auto">
            <a:xfrm>
              <a:off x="5306" y="4805"/>
              <a:ext cx="934" cy="592"/>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6</a:t>
              </a:r>
              <a:endParaRPr lang="en-US"/>
            </a:p>
          </p:txBody>
        </p:sp>
        <p:sp>
          <p:nvSpPr>
            <p:cNvPr id="20539" name="Text Box 29"/>
            <p:cNvSpPr txBox="1">
              <a:spLocks noChangeArrowheads="1"/>
            </p:cNvSpPr>
            <p:nvPr/>
          </p:nvSpPr>
          <p:spPr bwMode="auto">
            <a:xfrm>
              <a:off x="2685" y="6192"/>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8</a:t>
              </a:r>
              <a:endParaRPr lang="en-US"/>
            </a:p>
          </p:txBody>
        </p:sp>
        <p:sp>
          <p:nvSpPr>
            <p:cNvPr id="20540" name="Text Box 30"/>
            <p:cNvSpPr txBox="1">
              <a:spLocks noChangeArrowheads="1"/>
            </p:cNvSpPr>
            <p:nvPr/>
          </p:nvSpPr>
          <p:spPr bwMode="auto">
            <a:xfrm>
              <a:off x="3997" y="6192"/>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3</a:t>
              </a:r>
              <a:endParaRPr lang="en-US"/>
            </a:p>
          </p:txBody>
        </p:sp>
        <p:sp>
          <p:nvSpPr>
            <p:cNvPr id="20541" name="Text Box 31"/>
            <p:cNvSpPr txBox="1">
              <a:spLocks noChangeArrowheads="1"/>
            </p:cNvSpPr>
            <p:nvPr/>
          </p:nvSpPr>
          <p:spPr bwMode="auto">
            <a:xfrm>
              <a:off x="5306" y="6192"/>
              <a:ext cx="934" cy="595"/>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1</a:t>
              </a:r>
              <a:endParaRPr lang="en-US"/>
            </a:p>
          </p:txBody>
        </p:sp>
      </p:grpSp>
      <p:grpSp>
        <p:nvGrpSpPr>
          <p:cNvPr id="20521" name="Group 32"/>
          <p:cNvGrpSpPr>
            <a:grpSpLocks/>
          </p:cNvGrpSpPr>
          <p:nvPr/>
        </p:nvGrpSpPr>
        <p:grpSpPr bwMode="auto">
          <a:xfrm>
            <a:off x="3505200" y="1371600"/>
            <a:ext cx="2601913" cy="2535238"/>
            <a:chOff x="7200" y="3133"/>
            <a:chExt cx="4098" cy="3992"/>
          </a:xfrm>
        </p:grpSpPr>
        <p:sp>
          <p:nvSpPr>
            <p:cNvPr id="20525" name="Text Box 51"/>
            <p:cNvSpPr txBox="1">
              <a:spLocks noChangeArrowheads="1"/>
            </p:cNvSpPr>
            <p:nvPr/>
          </p:nvSpPr>
          <p:spPr bwMode="auto">
            <a:xfrm>
              <a:off x="8807" y="3420"/>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1</a:t>
              </a:r>
              <a:endParaRPr lang="en-US"/>
            </a:p>
          </p:txBody>
        </p:sp>
        <p:sp>
          <p:nvSpPr>
            <p:cNvPr id="20526" name="Text Box 52"/>
            <p:cNvSpPr txBox="1">
              <a:spLocks noChangeArrowheads="1"/>
            </p:cNvSpPr>
            <p:nvPr/>
          </p:nvSpPr>
          <p:spPr bwMode="auto">
            <a:xfrm>
              <a:off x="10178" y="3420"/>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2</a:t>
              </a:r>
              <a:endParaRPr lang="en-US"/>
            </a:p>
          </p:txBody>
        </p:sp>
        <p:sp>
          <p:nvSpPr>
            <p:cNvPr id="20527" name="Text Box 53"/>
            <p:cNvSpPr txBox="1">
              <a:spLocks noChangeArrowheads="1"/>
            </p:cNvSpPr>
            <p:nvPr/>
          </p:nvSpPr>
          <p:spPr bwMode="auto">
            <a:xfrm>
              <a:off x="8813" y="4722"/>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4</a:t>
              </a:r>
              <a:endParaRPr lang="en-US"/>
            </a:p>
          </p:txBody>
        </p:sp>
        <p:sp>
          <p:nvSpPr>
            <p:cNvPr id="20528" name="Text Box 54"/>
            <p:cNvSpPr txBox="1">
              <a:spLocks noChangeArrowheads="1"/>
            </p:cNvSpPr>
            <p:nvPr/>
          </p:nvSpPr>
          <p:spPr bwMode="auto">
            <a:xfrm>
              <a:off x="7380" y="4780"/>
              <a:ext cx="880"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3</a:t>
              </a:r>
              <a:endParaRPr lang="en-US"/>
            </a:p>
          </p:txBody>
        </p:sp>
        <p:sp>
          <p:nvSpPr>
            <p:cNvPr id="20529" name="Text Box 55"/>
            <p:cNvSpPr txBox="1">
              <a:spLocks noChangeArrowheads="1"/>
            </p:cNvSpPr>
            <p:nvPr/>
          </p:nvSpPr>
          <p:spPr bwMode="auto">
            <a:xfrm>
              <a:off x="10178" y="4780"/>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5</a:t>
              </a:r>
              <a:endParaRPr lang="en-US"/>
            </a:p>
          </p:txBody>
        </p:sp>
        <p:sp>
          <p:nvSpPr>
            <p:cNvPr id="20530" name="Text Box 56"/>
            <p:cNvSpPr txBox="1">
              <a:spLocks noChangeArrowheads="1"/>
            </p:cNvSpPr>
            <p:nvPr/>
          </p:nvSpPr>
          <p:spPr bwMode="auto">
            <a:xfrm>
              <a:off x="7410" y="6117"/>
              <a:ext cx="880"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6</a:t>
              </a:r>
              <a:endParaRPr lang="en-US"/>
            </a:p>
          </p:txBody>
        </p:sp>
        <p:sp>
          <p:nvSpPr>
            <p:cNvPr id="20531" name="Text Box 57"/>
            <p:cNvSpPr txBox="1">
              <a:spLocks noChangeArrowheads="1"/>
            </p:cNvSpPr>
            <p:nvPr/>
          </p:nvSpPr>
          <p:spPr bwMode="auto">
            <a:xfrm>
              <a:off x="8841" y="6117"/>
              <a:ext cx="879"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7</a:t>
              </a:r>
              <a:endParaRPr lang="en-US"/>
            </a:p>
          </p:txBody>
        </p:sp>
        <p:sp>
          <p:nvSpPr>
            <p:cNvPr id="20532" name="Text Box 58"/>
            <p:cNvSpPr txBox="1">
              <a:spLocks noChangeArrowheads="1"/>
            </p:cNvSpPr>
            <p:nvPr/>
          </p:nvSpPr>
          <p:spPr bwMode="auto">
            <a:xfrm>
              <a:off x="10178" y="6117"/>
              <a:ext cx="877" cy="590"/>
            </a:xfrm>
            <a:prstGeom prst="rect">
              <a:avLst/>
            </a:prstGeom>
            <a:solidFill>
              <a:srgbClr val="FFFFFF"/>
            </a:solidFill>
            <a:ln w="9525">
              <a:solidFill>
                <a:srgbClr val="000000"/>
              </a:solidFill>
              <a:miter lim="800000"/>
              <a:headEnd/>
              <a:tailEnd/>
            </a:ln>
          </p:spPr>
          <p:txBody>
            <a:bodyPr/>
            <a:lstStyle/>
            <a:p>
              <a:pPr algn="ctr" rtl="1"/>
              <a:r>
                <a:rPr lang="en-US" b="1">
                  <a:solidFill>
                    <a:srgbClr val="000000"/>
                  </a:solidFill>
                </a:rPr>
                <a:t>8</a:t>
              </a:r>
              <a:endParaRPr lang="en-US"/>
            </a:p>
          </p:txBody>
        </p:sp>
      </p:grpSp>
      <p:sp>
        <p:nvSpPr>
          <p:cNvPr id="20522" name="Text Box 59"/>
          <p:cNvSpPr txBox="1">
            <a:spLocks noChangeArrowheads="1"/>
          </p:cNvSpPr>
          <p:nvPr/>
        </p:nvSpPr>
        <p:spPr bwMode="auto">
          <a:xfrm>
            <a:off x="885825" y="4038600"/>
            <a:ext cx="1728788" cy="366713"/>
          </a:xfrm>
          <a:prstGeom prst="rect">
            <a:avLst/>
          </a:prstGeom>
          <a:noFill/>
          <a:ln w="9525">
            <a:noFill/>
            <a:miter lim="800000"/>
            <a:headEnd/>
            <a:tailEnd/>
          </a:ln>
        </p:spPr>
        <p:txBody>
          <a:bodyPr>
            <a:spAutoFit/>
          </a:bodyPr>
          <a:lstStyle/>
          <a:p>
            <a:pPr algn="ctr" rtl="1"/>
            <a:r>
              <a:rPr lang="en-US" b="1">
                <a:solidFill>
                  <a:srgbClr val="7F5429"/>
                </a:solidFill>
              </a:rPr>
              <a:t>Start State</a:t>
            </a:r>
            <a:endParaRPr lang="en-US"/>
          </a:p>
        </p:txBody>
      </p:sp>
      <p:sp>
        <p:nvSpPr>
          <p:cNvPr id="20523" name="Text Box 60"/>
          <p:cNvSpPr txBox="1">
            <a:spLocks noChangeArrowheads="1"/>
          </p:cNvSpPr>
          <p:nvPr/>
        </p:nvSpPr>
        <p:spPr bwMode="auto">
          <a:xfrm>
            <a:off x="3910013" y="4038600"/>
            <a:ext cx="1728787" cy="366713"/>
          </a:xfrm>
          <a:prstGeom prst="rect">
            <a:avLst/>
          </a:prstGeom>
          <a:noFill/>
          <a:ln w="9525">
            <a:noFill/>
            <a:miter lim="800000"/>
            <a:headEnd/>
            <a:tailEnd/>
          </a:ln>
        </p:spPr>
        <p:txBody>
          <a:bodyPr>
            <a:spAutoFit/>
          </a:bodyPr>
          <a:lstStyle/>
          <a:p>
            <a:pPr algn="ctr" rtl="1"/>
            <a:r>
              <a:rPr lang="en-US" b="1">
                <a:solidFill>
                  <a:srgbClr val="7F5429"/>
                </a:solidFill>
              </a:rPr>
              <a:t>Goal State</a:t>
            </a:r>
            <a:endParaRPr lang="en-US"/>
          </a:p>
        </p:txBody>
      </p:sp>
      <p:sp>
        <p:nvSpPr>
          <p:cNvPr id="180285" name="Text Box 61"/>
          <p:cNvSpPr txBox="1">
            <a:spLocks noChangeArrowheads="1"/>
          </p:cNvSpPr>
          <p:nvPr/>
        </p:nvSpPr>
        <p:spPr bwMode="auto">
          <a:xfrm>
            <a:off x="5486400" y="4379913"/>
            <a:ext cx="3352800" cy="1411287"/>
          </a:xfrm>
          <a:prstGeom prst="rect">
            <a:avLst/>
          </a:prstGeom>
          <a:noFill/>
          <a:ln w="9525">
            <a:solidFill>
              <a:srgbClr val="FF9900"/>
            </a:solidFill>
            <a:miter lim="800000"/>
            <a:headEnd/>
            <a:tailEnd/>
          </a:ln>
        </p:spPr>
        <p:txBody>
          <a:bodyPr tIns="0" bIns="0" anchor="ctr">
            <a:spAutoFit/>
          </a:bodyPr>
          <a:lstStyle/>
          <a:p>
            <a:r>
              <a:rPr lang="es-MX" sz="3200" i="1">
                <a:solidFill>
                  <a:srgbClr val="00007D"/>
                </a:solidFill>
                <a:latin typeface="Times New Roman" pitchFamily="18" charset="0"/>
              </a:rPr>
              <a:t>h</a:t>
            </a:r>
            <a:r>
              <a:rPr lang="es-MX" sz="3200" i="1" baseline="-25000">
                <a:solidFill>
                  <a:srgbClr val="00007D"/>
                </a:solidFill>
                <a:latin typeface="Times New Roman" pitchFamily="18" charset="0"/>
              </a:rPr>
              <a:t>1</a:t>
            </a:r>
            <a:r>
              <a:rPr lang="es-MX" sz="3200" baseline="-25000">
                <a:solidFill>
                  <a:srgbClr val="00007D"/>
                </a:solidFill>
                <a:latin typeface="Times New Roman" pitchFamily="18" charset="0"/>
              </a:rPr>
              <a:t> </a:t>
            </a:r>
            <a:r>
              <a:rPr lang="es-MX" sz="3200">
                <a:solidFill>
                  <a:srgbClr val="00007D"/>
                </a:solidFill>
                <a:latin typeface="Times New Roman" pitchFamily="18" charset="0"/>
              </a:rPr>
              <a:t>= </a:t>
            </a:r>
            <a:r>
              <a:rPr lang="fa-IR" sz="3200">
                <a:solidFill>
                  <a:srgbClr val="00007D"/>
                </a:solidFill>
                <a:latin typeface="Times New Roman" pitchFamily="18" charset="0"/>
              </a:rPr>
              <a:t>8</a:t>
            </a:r>
            <a:endParaRPr lang="es-MX" sz="3200">
              <a:solidFill>
                <a:srgbClr val="00007D"/>
              </a:solidFill>
              <a:latin typeface="Times New Roman" pitchFamily="18" charset="0"/>
            </a:endParaRPr>
          </a:p>
          <a:p>
            <a:r>
              <a:rPr lang="es-MX" sz="3200" i="1">
                <a:solidFill>
                  <a:srgbClr val="00007D"/>
                </a:solidFill>
                <a:latin typeface="Times New Roman" pitchFamily="18" charset="0"/>
              </a:rPr>
              <a:t>h</a:t>
            </a:r>
            <a:r>
              <a:rPr lang="es-MX" sz="3200" i="1" baseline="-25000">
                <a:solidFill>
                  <a:srgbClr val="00007D"/>
                </a:solidFill>
                <a:latin typeface="Times New Roman" pitchFamily="18" charset="0"/>
              </a:rPr>
              <a:t>2 </a:t>
            </a:r>
            <a:r>
              <a:rPr lang="es-MX" sz="3200">
                <a:solidFill>
                  <a:srgbClr val="00007D"/>
                </a:solidFill>
                <a:latin typeface="Times New Roman" pitchFamily="18" charset="0"/>
              </a:rPr>
              <a:t>= </a:t>
            </a:r>
            <a:r>
              <a:rPr lang="en-US" sz="3200">
                <a:solidFill>
                  <a:srgbClr val="00007D"/>
                </a:solidFill>
                <a:latin typeface="Times New Roman" pitchFamily="18" charset="0"/>
              </a:rPr>
              <a:t>18</a:t>
            </a:r>
          </a:p>
          <a:p>
            <a:r>
              <a:rPr lang="es-MX" sz="2800">
                <a:solidFill>
                  <a:srgbClr val="00007D"/>
                </a:solidFill>
                <a:latin typeface="Times New Roman" pitchFamily="18" charset="0"/>
              </a:rPr>
              <a:t>(3+1+2+</a:t>
            </a:r>
            <a:r>
              <a:rPr lang="en-US" sz="2800">
                <a:solidFill>
                  <a:srgbClr val="00007D"/>
                </a:solidFill>
                <a:latin typeface="Times New Roman" pitchFamily="18" charset="0"/>
              </a:rPr>
              <a:t>2</a:t>
            </a:r>
            <a:r>
              <a:rPr lang="es-MX" sz="2800">
                <a:solidFill>
                  <a:srgbClr val="00007D"/>
                </a:solidFill>
                <a:latin typeface="Times New Roman" pitchFamily="18" charset="0"/>
              </a:rPr>
              <a:t>+2+3+3+2)</a:t>
            </a:r>
            <a:endParaRPr lang="en-US">
              <a:solidFill>
                <a:srgbClr val="00007D"/>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80285">
                                            <p:bg/>
                                          </p:spTgt>
                                        </p:tgtEl>
                                        <p:attrNameLst>
                                          <p:attrName>style.visibility</p:attrName>
                                        </p:attrNameLst>
                                      </p:cBhvr>
                                      <p:to>
                                        <p:strVal val="visible"/>
                                      </p:to>
                                    </p:set>
                                    <p:anim calcmode="lin" valueType="num">
                                      <p:cBhvr>
                                        <p:cTn id="7" dur="500" fill="hold"/>
                                        <p:tgtEl>
                                          <p:spTgt spid="180285">
                                            <p:bg/>
                                          </p:spTgt>
                                        </p:tgtEl>
                                        <p:attrNameLst>
                                          <p:attrName>ppt_w</p:attrName>
                                        </p:attrNameLst>
                                      </p:cBhvr>
                                      <p:tavLst>
                                        <p:tav tm="0">
                                          <p:val>
                                            <p:fltVal val="0"/>
                                          </p:val>
                                        </p:tav>
                                        <p:tav tm="100000">
                                          <p:val>
                                            <p:strVal val="#ppt_w"/>
                                          </p:val>
                                        </p:tav>
                                      </p:tavLst>
                                    </p:anim>
                                    <p:anim calcmode="lin" valueType="num">
                                      <p:cBhvr>
                                        <p:cTn id="8" dur="500" fill="hold"/>
                                        <p:tgtEl>
                                          <p:spTgt spid="180285">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80285">
                                            <p:txEl>
                                              <p:pRg st="0" end="0"/>
                                            </p:txEl>
                                          </p:spTgt>
                                        </p:tgtEl>
                                        <p:attrNameLst>
                                          <p:attrName>style.visibility</p:attrName>
                                        </p:attrNameLst>
                                      </p:cBhvr>
                                      <p:to>
                                        <p:strVal val="visible"/>
                                      </p:to>
                                    </p:set>
                                    <p:animEffect transition="in" filter="wipe(left)">
                                      <p:cBhvr>
                                        <p:cTn id="12" dur="500"/>
                                        <p:tgtEl>
                                          <p:spTgt spid="18028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0285">
                                            <p:txEl>
                                              <p:pRg st="1" end="1"/>
                                            </p:txEl>
                                          </p:spTgt>
                                        </p:tgtEl>
                                        <p:attrNameLst>
                                          <p:attrName>style.visibility</p:attrName>
                                        </p:attrNameLst>
                                      </p:cBhvr>
                                      <p:to>
                                        <p:strVal val="visible"/>
                                      </p:to>
                                    </p:set>
                                    <p:animEffect transition="in" filter="wipe(left)">
                                      <p:cBhvr>
                                        <p:cTn id="17" dur="500"/>
                                        <p:tgtEl>
                                          <p:spTgt spid="18028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0285">
                                            <p:txEl>
                                              <p:pRg st="2" end="2"/>
                                            </p:txEl>
                                          </p:spTgt>
                                        </p:tgtEl>
                                        <p:attrNameLst>
                                          <p:attrName>style.visibility</p:attrName>
                                        </p:attrNameLst>
                                      </p:cBhvr>
                                      <p:to>
                                        <p:strVal val="visible"/>
                                      </p:to>
                                    </p:set>
                                    <p:animEffect transition="in" filter="wipe(left)">
                                      <p:cBhvr>
                                        <p:cTn id="22" dur="500"/>
                                        <p:tgtEl>
                                          <p:spTgt spid="18028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85" grpId="0" build="allAtOnce"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p>
            <a:fld id="{584255CE-1031-4D1A-B6F2-75BC59EE3736}" type="slidenum">
              <a:rPr lang="fa-IR" smtClean="0">
                <a:latin typeface="Arial" charset="0"/>
                <a:cs typeface="Arial" charset="0"/>
              </a:rPr>
              <a:pPr/>
              <a:t>17</a:t>
            </a:fld>
            <a:endParaRPr lang="en-US" smtClean="0">
              <a:latin typeface="Arial" charset="0"/>
              <a:cs typeface="Arial" charset="0"/>
            </a:endParaRPr>
          </a:p>
        </p:txBody>
      </p:sp>
      <p:sp>
        <p:nvSpPr>
          <p:cNvPr id="21507" name="Rectangle 2"/>
          <p:cNvSpPr>
            <a:spLocks noGrp="1" noChangeArrowheads="1"/>
          </p:cNvSpPr>
          <p:nvPr>
            <p:ph type="title"/>
          </p:nvPr>
        </p:nvSpPr>
        <p:spPr>
          <a:xfrm>
            <a:off x="457200" y="76200"/>
            <a:ext cx="8229600" cy="838200"/>
          </a:xfrm>
        </p:spPr>
        <p:txBody>
          <a:bodyPr/>
          <a:lstStyle/>
          <a:p>
            <a:pPr algn="r" rtl="1" eaLnBrk="1" hangingPunct="1"/>
            <a:r>
              <a:rPr lang="ar-SA" sz="4000" dirty="0" smtClean="0">
                <a:solidFill>
                  <a:schemeClr val="bg1"/>
                </a:solidFill>
                <a:cs typeface="B Titr" pitchFamily="2" charset="-78"/>
              </a:rPr>
              <a:t>اثر </a:t>
            </a:r>
            <a:r>
              <a:rPr lang="fa-IR" sz="4000" dirty="0" smtClean="0">
                <a:solidFill>
                  <a:schemeClr val="bg1"/>
                </a:solidFill>
                <a:cs typeface="B Titr" pitchFamily="2" charset="-78"/>
              </a:rPr>
              <a:t>دقت اکتشاف</a:t>
            </a:r>
            <a:r>
              <a:rPr lang="ar-SA" sz="4000" dirty="0" smtClean="0">
                <a:solidFill>
                  <a:schemeClr val="bg1"/>
                </a:solidFill>
                <a:cs typeface="B Titr" pitchFamily="2" charset="-78"/>
              </a:rPr>
              <a:t> بر کارايي</a:t>
            </a:r>
            <a:endParaRPr lang="en-US" sz="4000" dirty="0" smtClean="0">
              <a:solidFill>
                <a:schemeClr val="bg1"/>
              </a:solidFill>
              <a:cs typeface="B Titr" pitchFamily="2" charset="-78"/>
            </a:endParaRPr>
          </a:p>
        </p:txBody>
      </p:sp>
      <p:sp>
        <p:nvSpPr>
          <p:cNvPr id="179203" name="Text Box 3"/>
          <p:cNvSpPr txBox="1">
            <a:spLocks noChangeArrowheads="1"/>
          </p:cNvSpPr>
          <p:nvPr/>
        </p:nvSpPr>
        <p:spPr bwMode="auto">
          <a:xfrm>
            <a:off x="228600" y="1484313"/>
            <a:ext cx="8672513" cy="4473575"/>
          </a:xfrm>
          <a:prstGeom prst="rect">
            <a:avLst/>
          </a:prstGeom>
          <a:noFill/>
          <a:ln w="9525">
            <a:noFill/>
            <a:miter lim="800000"/>
            <a:headEnd/>
            <a:tailEnd/>
          </a:ln>
        </p:spPr>
        <p:txBody>
          <a:bodyPr>
            <a:spAutoFit/>
          </a:bodyPr>
          <a:lstStyle/>
          <a:p>
            <a:pPr indent="350838" algn="just" rtl="1">
              <a:lnSpc>
                <a:spcPct val="150000"/>
              </a:lnSpc>
            </a:pPr>
            <a:r>
              <a:rPr lang="ar-SA" sz="2400">
                <a:cs typeface="B Nazanin" pitchFamily="2" charset="-78"/>
              </a:rPr>
              <a:t>يک راه براي تشخيص کيفيت </a:t>
            </a:r>
            <a:r>
              <a:rPr lang="fa-IR" sz="2400">
                <a:cs typeface="B Nazanin" pitchFamily="2" charset="-78"/>
              </a:rPr>
              <a:t>اکتشاف</a:t>
            </a:r>
            <a:r>
              <a:rPr lang="ar-SA" sz="2400">
                <a:cs typeface="B Nazanin" pitchFamily="2" charset="-78"/>
              </a:rPr>
              <a:t> فاکتور انشعاب مؤثر </a:t>
            </a:r>
            <a:r>
              <a:rPr lang="en-US" sz="2400">
                <a:cs typeface="B Nazanin" pitchFamily="2" charset="-78"/>
              </a:rPr>
              <a:t>b*</a:t>
            </a:r>
            <a:r>
              <a:rPr lang="ar-SA" sz="2400">
                <a:cs typeface="B Nazanin" pitchFamily="2" charset="-78"/>
              </a:rPr>
              <a:t> است. اگر مجموع تعداد گره</a:t>
            </a:r>
            <a:r>
              <a:rPr lang="ar-SA" sz="2400"/>
              <a:t>‌</a:t>
            </a:r>
            <a:r>
              <a:rPr lang="ar-SA" sz="2400">
                <a:cs typeface="B Nazanin" pitchFamily="2" charset="-78"/>
              </a:rPr>
              <a:t>هاي بسط داده شده توسط </a:t>
            </a:r>
            <a:r>
              <a:rPr lang="en-US" sz="2400">
                <a:cs typeface="B Nazanin" pitchFamily="2" charset="-78"/>
              </a:rPr>
              <a:t>A*</a:t>
            </a:r>
            <a:r>
              <a:rPr lang="fa-IR" sz="2400" b="1">
                <a:cs typeface="B Nazanin" pitchFamily="2" charset="-78"/>
              </a:rPr>
              <a:t> </a:t>
            </a:r>
            <a:r>
              <a:rPr lang="ar-SA" sz="2400">
                <a:cs typeface="B Nazanin" pitchFamily="2" charset="-78"/>
              </a:rPr>
              <a:t>براي يک مسئله ويژه </a:t>
            </a:r>
            <a:r>
              <a:rPr lang="en-US" sz="2400">
                <a:cs typeface="B Nazanin" pitchFamily="2" charset="-78"/>
              </a:rPr>
              <a:t>N</a:t>
            </a:r>
            <a:r>
              <a:rPr lang="ar-SA" sz="2400">
                <a:cs typeface="B Nazanin" pitchFamily="2" charset="-78"/>
              </a:rPr>
              <a:t> باشد و عمق راه حل </a:t>
            </a:r>
            <a:r>
              <a:rPr lang="en-US" sz="2400">
                <a:cs typeface="B Nazanin" pitchFamily="2" charset="-78"/>
              </a:rPr>
              <a:t>d</a:t>
            </a:r>
            <a:r>
              <a:rPr lang="ar-SA" sz="2400">
                <a:cs typeface="B Nazanin" pitchFamily="2" charset="-78"/>
              </a:rPr>
              <a:t>، سپس</a:t>
            </a:r>
            <a:r>
              <a:rPr lang="en-US" sz="2400">
                <a:cs typeface="B Nazanin" pitchFamily="2" charset="-78"/>
              </a:rPr>
              <a:t>b*</a:t>
            </a:r>
            <a:r>
              <a:rPr lang="fa-IR" sz="2400">
                <a:cs typeface="B Nazanin" pitchFamily="2" charset="-78"/>
              </a:rPr>
              <a:t> </a:t>
            </a:r>
            <a:r>
              <a:rPr lang="ar-SA" sz="2400">
                <a:cs typeface="B Nazanin" pitchFamily="2" charset="-78"/>
              </a:rPr>
              <a:t>فاکتور انشعابي است که يک درخت يکنواخت با عمق </a:t>
            </a:r>
            <a:r>
              <a:rPr lang="en-US" sz="2400">
                <a:cs typeface="B Nazanin" pitchFamily="2" charset="-78"/>
              </a:rPr>
              <a:t>d</a:t>
            </a:r>
            <a:r>
              <a:rPr lang="ar-SA" sz="2400">
                <a:cs typeface="B Nazanin" pitchFamily="2" charset="-78"/>
              </a:rPr>
              <a:t> خواهد داشت تا </a:t>
            </a:r>
            <a:r>
              <a:rPr lang="fa-IR" sz="2400">
                <a:cs typeface="B Nazanin" pitchFamily="2" charset="-78"/>
              </a:rPr>
              <a:t>حاوی</a:t>
            </a:r>
            <a:r>
              <a:rPr lang="ar-SA" sz="2400">
                <a:cs typeface="B Nazanin" pitchFamily="2" charset="-78"/>
              </a:rPr>
              <a:t> </a:t>
            </a:r>
            <a:r>
              <a:rPr lang="en-US" sz="2400">
                <a:cs typeface="B Nazanin" pitchFamily="2" charset="-78"/>
              </a:rPr>
              <a:t>N+1</a:t>
            </a:r>
            <a:r>
              <a:rPr lang="ar-SA" sz="2400">
                <a:cs typeface="B Nazanin" pitchFamily="2" charset="-78"/>
              </a:rPr>
              <a:t> </a:t>
            </a:r>
            <a:r>
              <a:rPr lang="fa-IR" sz="2400">
                <a:cs typeface="B Nazanin" pitchFamily="2" charset="-78"/>
              </a:rPr>
              <a:t>گره باش</a:t>
            </a:r>
            <a:r>
              <a:rPr lang="ar-SA" sz="2400">
                <a:cs typeface="B Nazanin" pitchFamily="2" charset="-78"/>
              </a:rPr>
              <a:t>د</a:t>
            </a:r>
            <a:r>
              <a:rPr lang="fa-IR" sz="2400">
                <a:cs typeface="B Nazanin" pitchFamily="2" charset="-78"/>
              </a:rPr>
              <a:t>. بنابراين</a:t>
            </a:r>
            <a:r>
              <a:rPr lang="ar-SA" sz="2400">
                <a:cs typeface="B Nazanin" pitchFamily="2" charset="-78"/>
              </a:rPr>
              <a:t>: </a:t>
            </a:r>
            <a:endParaRPr lang="en-US" sz="2400" u="sng">
              <a:cs typeface="B Nazanin" pitchFamily="2" charset="-78"/>
            </a:endParaRPr>
          </a:p>
          <a:p>
            <a:pPr indent="350838" algn="just">
              <a:lnSpc>
                <a:spcPct val="150000"/>
              </a:lnSpc>
            </a:pPr>
            <a:r>
              <a:rPr lang="en-US" sz="2400" u="sng">
                <a:cs typeface="B Nazanin" pitchFamily="2" charset="-78"/>
              </a:rPr>
              <a:t>N+1 = 1+ b*+( b*)</a:t>
            </a:r>
            <a:r>
              <a:rPr lang="en-US" sz="2400" u="sng" baseline="30000">
                <a:cs typeface="B Nazanin" pitchFamily="2" charset="-78"/>
              </a:rPr>
              <a:t>2</a:t>
            </a:r>
            <a:r>
              <a:rPr lang="en-US" sz="2400" u="sng">
                <a:cs typeface="B Nazanin" pitchFamily="2" charset="-78"/>
              </a:rPr>
              <a:t>…+( b*)</a:t>
            </a:r>
            <a:r>
              <a:rPr lang="en-US" sz="2400" u="sng" baseline="30000">
                <a:cs typeface="B Nazanin" pitchFamily="2" charset="-78"/>
              </a:rPr>
              <a:t>d</a:t>
            </a:r>
            <a:endParaRPr lang="ar-SA" sz="2400" baseline="30000">
              <a:cs typeface="B Nazanin" pitchFamily="2" charset="-78"/>
            </a:endParaRPr>
          </a:p>
          <a:p>
            <a:pPr indent="350838" algn="just" rtl="1">
              <a:lnSpc>
                <a:spcPct val="150000"/>
              </a:lnSpc>
            </a:pPr>
            <a:endParaRPr lang="fa-IR" sz="2400">
              <a:cs typeface="B Nazanin" pitchFamily="2" charset="-78"/>
            </a:endParaRPr>
          </a:p>
          <a:p>
            <a:pPr indent="350838" algn="just" rtl="1">
              <a:lnSpc>
                <a:spcPct val="150000"/>
              </a:lnSpc>
            </a:pPr>
            <a:r>
              <a:rPr lang="ar-SA" sz="2400">
                <a:cs typeface="B Nazanin" pitchFamily="2" charset="-78"/>
              </a:rPr>
              <a:t>معمولاً فاکتور انشعاب مؤثر که توسط </a:t>
            </a:r>
            <a:r>
              <a:rPr lang="fa-IR" sz="2400">
                <a:cs typeface="B Nazanin" pitchFamily="2" charset="-78"/>
              </a:rPr>
              <a:t>اکتشاف</a:t>
            </a:r>
            <a:r>
              <a:rPr lang="ar-SA" sz="2400">
                <a:cs typeface="B Nazanin" pitchFamily="2" charset="-78"/>
              </a:rPr>
              <a:t> نمايش داده مي</a:t>
            </a:r>
            <a:r>
              <a:rPr lang="ar-SA" sz="2400"/>
              <a:t>‌</a:t>
            </a:r>
            <a:r>
              <a:rPr lang="ar-SA" sz="2400">
                <a:cs typeface="B Nazanin" pitchFamily="2" charset="-78"/>
              </a:rPr>
              <a:t>شود، مقدار ثابتي دارد.</a:t>
            </a:r>
          </a:p>
          <a:p>
            <a:pPr indent="350838" algn="just" rtl="1">
              <a:lnSpc>
                <a:spcPct val="150000"/>
              </a:lnSpc>
            </a:pPr>
            <a:r>
              <a:rPr lang="fa-IR" sz="2400">
                <a:cs typeface="B Nazanin" pitchFamily="2" charset="-78"/>
              </a:rPr>
              <a:t>/</a:t>
            </a:r>
            <a:r>
              <a:rPr lang="ar-SA" sz="2400">
                <a:cs typeface="B Nazanin" pitchFamily="2" charset="-78"/>
              </a:rPr>
              <a:t> طراحي شده، </a:t>
            </a:r>
            <a:r>
              <a:rPr lang="en-US" sz="2400">
                <a:cs typeface="B Nazanin" pitchFamily="2" charset="-78"/>
              </a:rPr>
              <a:t>b*</a:t>
            </a:r>
            <a:r>
              <a:rPr lang="fa-IR" sz="2400">
                <a:cs typeface="B Nazanin" pitchFamily="2" charset="-78"/>
              </a:rPr>
              <a:t> </a:t>
            </a:r>
            <a:r>
              <a:rPr lang="ar-SA" sz="2400">
                <a:cs typeface="B Nazanin" pitchFamily="2" charset="-78"/>
              </a:rPr>
              <a:t>در حدود 1 دارد.</a:t>
            </a:r>
            <a:endParaRPr lang="en-US" sz="240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9203">
                                            <p:txEl>
                                              <p:pRg st="0" end="0"/>
                                            </p:txEl>
                                          </p:spTgt>
                                        </p:tgtEl>
                                        <p:attrNameLst>
                                          <p:attrName>style.visibility</p:attrName>
                                        </p:attrNameLst>
                                      </p:cBhvr>
                                      <p:to>
                                        <p:strVal val="visible"/>
                                      </p:to>
                                    </p:set>
                                    <p:animEffect transition="in" filter="wipe(up)">
                                      <p:cBhvr>
                                        <p:cTn id="7" dur="500"/>
                                        <p:tgtEl>
                                          <p:spTgt spid="179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9203">
                                            <p:txEl>
                                              <p:pRg st="1" end="1"/>
                                            </p:txEl>
                                          </p:spTgt>
                                        </p:tgtEl>
                                        <p:attrNameLst>
                                          <p:attrName>style.visibility</p:attrName>
                                        </p:attrNameLst>
                                      </p:cBhvr>
                                      <p:to>
                                        <p:strVal val="visible"/>
                                      </p:to>
                                    </p:set>
                                    <p:animEffect transition="in" filter="wipe(up)">
                                      <p:cBhvr>
                                        <p:cTn id="12" dur="500"/>
                                        <p:tgtEl>
                                          <p:spTgt spid="179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9203">
                                            <p:txEl>
                                              <p:pRg st="3" end="3"/>
                                            </p:txEl>
                                          </p:spTgt>
                                        </p:tgtEl>
                                        <p:attrNameLst>
                                          <p:attrName>style.visibility</p:attrName>
                                        </p:attrNameLst>
                                      </p:cBhvr>
                                      <p:to>
                                        <p:strVal val="visible"/>
                                      </p:to>
                                    </p:set>
                                    <p:animEffect transition="in" filter="wipe(up)">
                                      <p:cBhvr>
                                        <p:cTn id="17" dur="500"/>
                                        <p:tgtEl>
                                          <p:spTgt spid="17920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79203">
                                            <p:txEl>
                                              <p:pRg st="4" end="4"/>
                                            </p:txEl>
                                          </p:spTgt>
                                        </p:tgtEl>
                                        <p:attrNameLst>
                                          <p:attrName>style.visibility</p:attrName>
                                        </p:attrNameLst>
                                      </p:cBhvr>
                                      <p:to>
                                        <p:strVal val="visible"/>
                                      </p:to>
                                    </p:set>
                                    <p:animEffect transition="in" filter="wipe(up)">
                                      <p:cBhvr>
                                        <p:cTn id="22" dur="500"/>
                                        <p:tgtEl>
                                          <p:spTgt spid="179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p:spPr>
        <p:txBody>
          <a:bodyPr/>
          <a:lstStyle/>
          <a:p>
            <a:fld id="{6B4897F3-EA18-4D09-9677-C6BE39BBD1A4}" type="slidenum">
              <a:rPr lang="fa-IR" smtClean="0">
                <a:latin typeface="Arial" charset="0"/>
                <a:cs typeface="Arial" charset="0"/>
              </a:rPr>
              <a:pPr/>
              <a:t>18</a:t>
            </a:fld>
            <a:endParaRPr lang="en-US" smtClean="0">
              <a:latin typeface="Arial" charset="0"/>
              <a:cs typeface="Arial" charset="0"/>
            </a:endParaRPr>
          </a:p>
        </p:txBody>
      </p:sp>
      <p:sp>
        <p:nvSpPr>
          <p:cNvPr id="22531" name="Rectangle 2"/>
          <p:cNvSpPr>
            <a:spLocks noGrp="1" noChangeArrowheads="1"/>
          </p:cNvSpPr>
          <p:nvPr>
            <p:ph type="title"/>
          </p:nvPr>
        </p:nvSpPr>
        <p:spPr>
          <a:xfrm>
            <a:off x="457200" y="76200"/>
            <a:ext cx="8229600" cy="838200"/>
          </a:xfrm>
        </p:spPr>
        <p:txBody>
          <a:bodyPr/>
          <a:lstStyle/>
          <a:p>
            <a:pPr algn="r" rtl="1" eaLnBrk="1" hangingPunct="1"/>
            <a:r>
              <a:rPr lang="fa-IR" sz="3600" smtClean="0">
                <a:solidFill>
                  <a:schemeClr val="bg1"/>
                </a:solidFill>
                <a:cs typeface="B Titr" pitchFamily="2" charset="-78"/>
              </a:rPr>
              <a:t>مقایسه هزینه جستجو و فاکتور انشعاب موثر</a:t>
            </a:r>
            <a:endParaRPr lang="en-US" sz="3600" smtClean="0">
              <a:solidFill>
                <a:schemeClr val="bg1"/>
              </a:solidFill>
              <a:cs typeface="B Titr" pitchFamily="2" charset="-78"/>
            </a:endParaRPr>
          </a:p>
        </p:txBody>
      </p:sp>
      <p:pic>
        <p:nvPicPr>
          <p:cNvPr id="22532" name="Picture 13"/>
          <p:cNvPicPr>
            <a:picLocks noChangeAspect="1" noChangeArrowheads="1"/>
          </p:cNvPicPr>
          <p:nvPr/>
        </p:nvPicPr>
        <p:blipFill>
          <a:blip r:embed="rId2" cstate="print">
            <a:lum bright="6000"/>
          </a:blip>
          <a:srcRect/>
          <a:stretch>
            <a:fillRect/>
          </a:stretch>
        </p:blipFill>
        <p:spPr bwMode="auto">
          <a:xfrm>
            <a:off x="230188" y="1123950"/>
            <a:ext cx="8685212" cy="461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p:spPr>
        <p:txBody>
          <a:bodyPr/>
          <a:lstStyle/>
          <a:p>
            <a:fld id="{F7059691-655E-48EB-A94D-3D45E3B5608A}" type="slidenum">
              <a:rPr lang="fa-IR" smtClean="0">
                <a:latin typeface="Arial" charset="0"/>
                <a:cs typeface="Arial" charset="0"/>
              </a:rPr>
              <a:pPr/>
              <a:t>19</a:t>
            </a:fld>
            <a:endParaRPr lang="en-US" smtClean="0">
              <a:latin typeface="Arial" charset="0"/>
              <a:cs typeface="Arial" charset="0"/>
            </a:endParaRPr>
          </a:p>
        </p:txBody>
      </p:sp>
      <p:sp>
        <p:nvSpPr>
          <p:cNvPr id="23555" name="Rectangle 2"/>
          <p:cNvSpPr>
            <a:spLocks noGrp="1" noChangeArrowheads="1"/>
          </p:cNvSpPr>
          <p:nvPr>
            <p:ph type="title"/>
          </p:nvPr>
        </p:nvSpPr>
        <p:spPr>
          <a:xfrm>
            <a:off x="457200" y="76200"/>
            <a:ext cx="8229600" cy="838200"/>
          </a:xfrm>
        </p:spPr>
        <p:txBody>
          <a:bodyPr/>
          <a:lstStyle/>
          <a:p>
            <a:pPr algn="r" rtl="1" eaLnBrk="1" hangingPunct="1"/>
            <a:r>
              <a:rPr lang="fa-IR" sz="4000" smtClean="0">
                <a:solidFill>
                  <a:schemeClr val="bg1"/>
                </a:solidFill>
                <a:cs typeface="B Titr" pitchFamily="2" charset="-78"/>
              </a:rPr>
              <a:t>ابداع توابع اکتشافی</a:t>
            </a:r>
            <a:r>
              <a:rPr lang="ar-SA" sz="4000" smtClean="0">
                <a:solidFill>
                  <a:schemeClr val="bg1"/>
                </a:solidFill>
                <a:cs typeface="B Titr" pitchFamily="2" charset="-78"/>
              </a:rPr>
              <a:t> </a:t>
            </a:r>
            <a:r>
              <a:rPr lang="fa-IR" sz="4000" smtClean="0">
                <a:solidFill>
                  <a:schemeClr val="bg1"/>
                </a:solidFill>
                <a:cs typeface="B Titr" pitchFamily="2" charset="-78"/>
              </a:rPr>
              <a:t>قابل قبول</a:t>
            </a:r>
            <a:endParaRPr lang="en-US" sz="4000" smtClean="0">
              <a:solidFill>
                <a:schemeClr val="bg1"/>
              </a:solidFill>
              <a:cs typeface="B Titr" pitchFamily="2" charset="-78"/>
            </a:endParaRPr>
          </a:p>
        </p:txBody>
      </p:sp>
      <p:sp>
        <p:nvSpPr>
          <p:cNvPr id="182275" name="Text Box 3"/>
          <p:cNvSpPr txBox="1">
            <a:spLocks noChangeArrowheads="1"/>
          </p:cNvSpPr>
          <p:nvPr/>
        </p:nvSpPr>
        <p:spPr bwMode="auto">
          <a:xfrm>
            <a:off x="76200" y="1143000"/>
            <a:ext cx="8915400" cy="4664075"/>
          </a:xfrm>
          <a:prstGeom prst="rect">
            <a:avLst/>
          </a:prstGeom>
          <a:noFill/>
          <a:ln w="9525">
            <a:noFill/>
            <a:miter lim="800000"/>
            <a:headEnd/>
            <a:tailEnd/>
          </a:ln>
        </p:spPr>
        <p:txBody>
          <a:bodyPr>
            <a:spAutoFit/>
          </a:bodyPr>
          <a:lstStyle/>
          <a:p>
            <a:pPr indent="288925" algn="just" rtl="1">
              <a:lnSpc>
                <a:spcPct val="150000"/>
              </a:lnSpc>
              <a:buFontTx/>
              <a:buChar char="•"/>
            </a:pPr>
            <a:r>
              <a:rPr lang="fa-IR" sz="2000" b="1">
                <a:cs typeface="B Nazanin" pitchFamily="2" charset="-78"/>
              </a:rPr>
              <a:t>مساله راحت (</a:t>
            </a:r>
            <a:r>
              <a:rPr lang="en-US" sz="2000" b="1">
                <a:cs typeface="B Nazanin" pitchFamily="2" charset="-78"/>
              </a:rPr>
              <a:t>Relaxed problem</a:t>
            </a:r>
            <a:r>
              <a:rPr lang="fa-IR" sz="2000" b="1">
                <a:cs typeface="B Nazanin" pitchFamily="2" charset="-78"/>
              </a:rPr>
              <a:t>): مساله ای که فعالیتهایش محدودیتهای کمتری داشته باشد.</a:t>
            </a:r>
          </a:p>
          <a:p>
            <a:pPr indent="288925" algn="just" rtl="1">
              <a:lnSpc>
                <a:spcPct val="150000"/>
              </a:lnSpc>
              <a:buFontTx/>
              <a:buChar char="•"/>
            </a:pPr>
            <a:r>
              <a:rPr lang="fa-IR" sz="2000" b="1">
                <a:cs typeface="B Nazanin" pitchFamily="2" charset="-78"/>
              </a:rPr>
              <a:t>هزینه حل بهینه مساله راحت، اکتشاف قابل قبولی برای مساله است.</a:t>
            </a:r>
          </a:p>
          <a:p>
            <a:pPr indent="288925" algn="just" rtl="1">
              <a:lnSpc>
                <a:spcPct val="150000"/>
              </a:lnSpc>
            </a:pPr>
            <a:r>
              <a:rPr lang="fa-IR" sz="2000" b="1">
                <a:cs typeface="B Titr" pitchFamily="2" charset="-78"/>
              </a:rPr>
              <a:t>فعالیتهای معمای 8</a:t>
            </a:r>
          </a:p>
          <a:p>
            <a:pPr indent="288925" algn="ctr" rtl="1">
              <a:lnSpc>
                <a:spcPct val="150000"/>
              </a:lnSpc>
            </a:pPr>
            <a:r>
              <a:rPr lang="fa-IR" sz="2000" b="1">
                <a:cs typeface="B Nazanin" pitchFamily="2" charset="-78"/>
              </a:rPr>
              <a:t>کاشی می تواند از مربع </a:t>
            </a:r>
            <a:r>
              <a:rPr lang="en-US" sz="2000" b="1">
                <a:cs typeface="B Nazanin" pitchFamily="2" charset="-78"/>
              </a:rPr>
              <a:t>A</a:t>
            </a:r>
            <a:r>
              <a:rPr lang="fa-IR" sz="2000" b="1">
                <a:cs typeface="B Nazanin" pitchFamily="2" charset="-78"/>
              </a:rPr>
              <a:t> به مربع </a:t>
            </a:r>
            <a:r>
              <a:rPr lang="en-US" sz="2000" b="1">
                <a:cs typeface="B Nazanin" pitchFamily="2" charset="-78"/>
              </a:rPr>
              <a:t>B</a:t>
            </a:r>
            <a:r>
              <a:rPr lang="fa-IR" sz="2000" b="1">
                <a:cs typeface="B Nazanin" pitchFamily="2" charset="-78"/>
              </a:rPr>
              <a:t> حرکت کند</a:t>
            </a:r>
          </a:p>
          <a:p>
            <a:pPr indent="288925" algn="ctr" rtl="1">
              <a:lnSpc>
                <a:spcPct val="150000"/>
              </a:lnSpc>
            </a:pPr>
            <a:r>
              <a:rPr lang="fa-IR" sz="2000" b="1">
                <a:cs typeface="B Nazanin" pitchFamily="2" charset="-78"/>
              </a:rPr>
              <a:t>اگر </a:t>
            </a:r>
            <a:r>
              <a:rPr lang="en-US" sz="2000" b="1">
                <a:cs typeface="B Nazanin" pitchFamily="2" charset="-78"/>
              </a:rPr>
              <a:t>A</a:t>
            </a:r>
            <a:r>
              <a:rPr lang="fa-IR" sz="2000" b="1">
                <a:cs typeface="B Nazanin" pitchFamily="2" charset="-78"/>
              </a:rPr>
              <a:t> همجوار افقی یا عمودی </a:t>
            </a:r>
            <a:r>
              <a:rPr lang="en-US" sz="2000" b="1">
                <a:cs typeface="B Nazanin" pitchFamily="2" charset="-78"/>
              </a:rPr>
              <a:t>B</a:t>
            </a:r>
            <a:r>
              <a:rPr lang="fa-IR" sz="2000" b="1">
                <a:cs typeface="B Nazanin" pitchFamily="2" charset="-78"/>
              </a:rPr>
              <a:t> باشد و </a:t>
            </a:r>
            <a:r>
              <a:rPr lang="en-US" sz="2000" b="1">
                <a:cs typeface="B Nazanin" pitchFamily="2" charset="-78"/>
              </a:rPr>
              <a:t>B</a:t>
            </a:r>
            <a:r>
              <a:rPr lang="fa-IR" sz="2000" b="1">
                <a:cs typeface="B Nazanin" pitchFamily="2" charset="-78"/>
              </a:rPr>
              <a:t> خالی باشد.</a:t>
            </a:r>
          </a:p>
          <a:p>
            <a:pPr indent="288925" algn="r" rtl="1">
              <a:lnSpc>
                <a:spcPct val="150000"/>
              </a:lnSpc>
            </a:pPr>
            <a:endParaRPr lang="fa-IR" sz="2000" b="1">
              <a:cs typeface="B Nazanin" pitchFamily="2" charset="-78"/>
            </a:endParaRPr>
          </a:p>
          <a:p>
            <a:pPr indent="288925" algn="r" rtl="1">
              <a:lnSpc>
                <a:spcPct val="150000"/>
              </a:lnSpc>
            </a:pPr>
            <a:r>
              <a:rPr lang="fa-IR" sz="2000" b="1">
                <a:cs typeface="B Nazanin" pitchFamily="2" charset="-78"/>
              </a:rPr>
              <a:t>مساله های راحت:</a:t>
            </a:r>
          </a:p>
          <a:p>
            <a:pPr marL="465138" lvl="1" algn="r" rtl="1">
              <a:lnSpc>
                <a:spcPct val="150000"/>
              </a:lnSpc>
            </a:pPr>
            <a:r>
              <a:rPr lang="fa-IR" sz="2000" b="1">
                <a:cs typeface="B Nazanin" pitchFamily="2" charset="-78"/>
              </a:rPr>
              <a:t>الف: کاشی می تواند از مربع </a:t>
            </a:r>
            <a:r>
              <a:rPr lang="en-US" sz="2000" b="1">
                <a:cs typeface="B Nazanin" pitchFamily="2" charset="-78"/>
              </a:rPr>
              <a:t>A</a:t>
            </a:r>
            <a:r>
              <a:rPr lang="fa-IR" sz="2000" b="1">
                <a:cs typeface="B Nazanin" pitchFamily="2" charset="-78"/>
              </a:rPr>
              <a:t> به مربع </a:t>
            </a:r>
            <a:r>
              <a:rPr lang="en-US" sz="2000" b="1">
                <a:cs typeface="B Nazanin" pitchFamily="2" charset="-78"/>
              </a:rPr>
              <a:t>B</a:t>
            </a:r>
            <a:r>
              <a:rPr lang="fa-IR" sz="2000" b="1">
                <a:cs typeface="B Nazanin" pitchFamily="2" charset="-78"/>
              </a:rPr>
              <a:t> منتقل شود اگر </a:t>
            </a:r>
            <a:r>
              <a:rPr lang="en-US" sz="2000" b="1">
                <a:cs typeface="B Nazanin" pitchFamily="2" charset="-78"/>
              </a:rPr>
              <a:t>A</a:t>
            </a:r>
            <a:r>
              <a:rPr lang="fa-IR" sz="2000" b="1">
                <a:cs typeface="B Nazanin" pitchFamily="2" charset="-78"/>
              </a:rPr>
              <a:t> همجوار </a:t>
            </a:r>
            <a:r>
              <a:rPr lang="en-US" sz="2000" b="1">
                <a:cs typeface="B Nazanin" pitchFamily="2" charset="-78"/>
              </a:rPr>
              <a:t>B</a:t>
            </a:r>
            <a:r>
              <a:rPr lang="fa-IR" sz="2000" b="1">
                <a:cs typeface="B Nazanin" pitchFamily="2" charset="-78"/>
              </a:rPr>
              <a:t> باشد </a:t>
            </a:r>
          </a:p>
          <a:p>
            <a:pPr marL="465138" lvl="1" algn="r" rtl="1">
              <a:lnSpc>
                <a:spcPct val="150000"/>
              </a:lnSpc>
            </a:pPr>
            <a:r>
              <a:rPr lang="fa-IR" sz="2000" b="1">
                <a:cs typeface="B Nazanin" pitchFamily="2" charset="-78"/>
              </a:rPr>
              <a:t>ب: کاشی می تواند از مربع </a:t>
            </a:r>
            <a:r>
              <a:rPr lang="en-US" sz="2000" b="1">
                <a:cs typeface="B Nazanin" pitchFamily="2" charset="-78"/>
              </a:rPr>
              <a:t>A</a:t>
            </a:r>
            <a:r>
              <a:rPr lang="fa-IR" sz="2000" b="1">
                <a:cs typeface="B Nazanin" pitchFamily="2" charset="-78"/>
              </a:rPr>
              <a:t> به مربع </a:t>
            </a:r>
            <a:r>
              <a:rPr lang="en-US" sz="2000" b="1">
                <a:cs typeface="B Nazanin" pitchFamily="2" charset="-78"/>
              </a:rPr>
              <a:t>B</a:t>
            </a:r>
            <a:r>
              <a:rPr lang="fa-IR" sz="2000" b="1">
                <a:cs typeface="B Nazanin" pitchFamily="2" charset="-78"/>
              </a:rPr>
              <a:t> منتقل شود اگر </a:t>
            </a:r>
            <a:r>
              <a:rPr lang="en-US" sz="2000" b="1">
                <a:cs typeface="B Nazanin" pitchFamily="2" charset="-78"/>
              </a:rPr>
              <a:t>B</a:t>
            </a:r>
            <a:r>
              <a:rPr lang="fa-IR" sz="2000" b="1">
                <a:cs typeface="B Nazanin" pitchFamily="2" charset="-78"/>
              </a:rPr>
              <a:t> خالی باشد </a:t>
            </a:r>
          </a:p>
          <a:p>
            <a:pPr marL="465138" lvl="1" algn="r" rtl="1">
              <a:lnSpc>
                <a:spcPct val="150000"/>
              </a:lnSpc>
            </a:pPr>
            <a:r>
              <a:rPr lang="fa-IR" sz="2000" b="1">
                <a:cs typeface="B Nazanin" pitchFamily="2" charset="-78"/>
              </a:rPr>
              <a:t>پ: کاشی می تواند از مربع </a:t>
            </a:r>
            <a:r>
              <a:rPr lang="en-US" sz="2000" b="1">
                <a:cs typeface="B Nazanin" pitchFamily="2" charset="-78"/>
              </a:rPr>
              <a:t>A</a:t>
            </a:r>
            <a:r>
              <a:rPr lang="fa-IR" sz="2000" b="1">
                <a:cs typeface="B Nazanin" pitchFamily="2" charset="-78"/>
              </a:rPr>
              <a:t> به مربع </a:t>
            </a:r>
            <a:r>
              <a:rPr lang="en-US" sz="2000" b="1">
                <a:cs typeface="B Nazanin" pitchFamily="2" charset="-78"/>
              </a:rPr>
              <a:t>B</a:t>
            </a:r>
            <a:r>
              <a:rPr lang="fa-IR" sz="2000" b="1">
                <a:cs typeface="B Nazanin" pitchFamily="2" charset="-78"/>
              </a:rPr>
              <a:t> منتقل شود</a:t>
            </a:r>
            <a:endParaRPr lang="en-US" sz="2000" b="1">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82275">
                                            <p:txEl>
                                              <p:pRg st="0" end="0"/>
                                            </p:txEl>
                                          </p:spTgt>
                                        </p:tgtEl>
                                        <p:attrNameLst>
                                          <p:attrName>style.visibility</p:attrName>
                                        </p:attrNameLst>
                                      </p:cBhvr>
                                      <p:to>
                                        <p:strVal val="visible"/>
                                      </p:to>
                                    </p:set>
                                    <p:animEffect transition="in" filter="wipe(up)">
                                      <p:cBhvr>
                                        <p:cTn id="7" dur="500"/>
                                        <p:tgtEl>
                                          <p:spTgt spid="182275">
                                            <p:txEl>
                                              <p:pRg st="0" end="0"/>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2275">
                                            <p:txEl>
                                              <p:pRg st="1" end="1"/>
                                            </p:txEl>
                                          </p:spTgt>
                                        </p:tgtEl>
                                        <p:attrNameLst>
                                          <p:attrName>style.visibility</p:attrName>
                                        </p:attrNameLst>
                                      </p:cBhvr>
                                      <p:to>
                                        <p:strVal val="visible"/>
                                      </p:to>
                                    </p:set>
                                    <p:animEffect transition="in" filter="wipe(up)">
                                      <p:cBhvr>
                                        <p:cTn id="11" dur="500"/>
                                        <p:tgtEl>
                                          <p:spTgt spid="18227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82275">
                                            <p:txEl>
                                              <p:pRg st="2" end="2"/>
                                            </p:txEl>
                                          </p:spTgt>
                                        </p:tgtEl>
                                        <p:attrNameLst>
                                          <p:attrName>style.visibility</p:attrName>
                                        </p:attrNameLst>
                                      </p:cBhvr>
                                      <p:to>
                                        <p:strVal val="visible"/>
                                      </p:to>
                                    </p:set>
                                    <p:animEffect transition="in" filter="wipe(up)">
                                      <p:cBhvr>
                                        <p:cTn id="16" dur="500"/>
                                        <p:tgtEl>
                                          <p:spTgt spid="182275">
                                            <p:txEl>
                                              <p:pRg st="2" end="2"/>
                                            </p:txEl>
                                          </p:spTgt>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82275">
                                            <p:txEl>
                                              <p:pRg st="3" end="3"/>
                                            </p:txEl>
                                          </p:spTgt>
                                        </p:tgtEl>
                                        <p:attrNameLst>
                                          <p:attrName>style.visibility</p:attrName>
                                        </p:attrNameLst>
                                      </p:cBhvr>
                                      <p:to>
                                        <p:strVal val="visible"/>
                                      </p:to>
                                    </p:set>
                                    <p:animEffect transition="in" filter="wipe(up)">
                                      <p:cBhvr>
                                        <p:cTn id="20" dur="500"/>
                                        <p:tgtEl>
                                          <p:spTgt spid="182275">
                                            <p:txEl>
                                              <p:pRg st="3" end="3"/>
                                            </p:txEl>
                                          </p:spTgt>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82275">
                                            <p:txEl>
                                              <p:pRg st="4" end="4"/>
                                            </p:txEl>
                                          </p:spTgt>
                                        </p:tgtEl>
                                        <p:attrNameLst>
                                          <p:attrName>style.visibility</p:attrName>
                                        </p:attrNameLst>
                                      </p:cBhvr>
                                      <p:to>
                                        <p:strVal val="visible"/>
                                      </p:to>
                                    </p:set>
                                    <p:animEffect transition="in" filter="wipe(up)">
                                      <p:cBhvr>
                                        <p:cTn id="24" dur="500"/>
                                        <p:tgtEl>
                                          <p:spTgt spid="18227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82275">
                                            <p:txEl>
                                              <p:pRg st="6" end="6"/>
                                            </p:txEl>
                                          </p:spTgt>
                                        </p:tgtEl>
                                        <p:attrNameLst>
                                          <p:attrName>style.visibility</p:attrName>
                                        </p:attrNameLst>
                                      </p:cBhvr>
                                      <p:to>
                                        <p:strVal val="visible"/>
                                      </p:to>
                                    </p:set>
                                    <p:animEffect transition="in" filter="wipe(up)">
                                      <p:cBhvr>
                                        <p:cTn id="29" dur="500"/>
                                        <p:tgtEl>
                                          <p:spTgt spid="182275">
                                            <p:txEl>
                                              <p:pRg st="6" end="6"/>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82275">
                                            <p:txEl>
                                              <p:pRg st="7" end="7"/>
                                            </p:txEl>
                                          </p:spTgt>
                                        </p:tgtEl>
                                        <p:attrNameLst>
                                          <p:attrName>style.visibility</p:attrName>
                                        </p:attrNameLst>
                                      </p:cBhvr>
                                      <p:to>
                                        <p:strVal val="visible"/>
                                      </p:to>
                                    </p:set>
                                    <p:animEffect transition="in" filter="wipe(up)">
                                      <p:cBhvr>
                                        <p:cTn id="34" dur="500"/>
                                        <p:tgtEl>
                                          <p:spTgt spid="182275">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82275">
                                            <p:txEl>
                                              <p:pRg st="8" end="8"/>
                                            </p:txEl>
                                          </p:spTgt>
                                        </p:tgtEl>
                                        <p:attrNameLst>
                                          <p:attrName>style.visibility</p:attrName>
                                        </p:attrNameLst>
                                      </p:cBhvr>
                                      <p:to>
                                        <p:strVal val="visible"/>
                                      </p:to>
                                    </p:set>
                                    <p:animEffect transition="in" filter="wipe(up)">
                                      <p:cBhvr>
                                        <p:cTn id="39" dur="500"/>
                                        <p:tgtEl>
                                          <p:spTgt spid="182275">
                                            <p:txEl>
                                              <p:pRg st="8" end="8"/>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82275">
                                            <p:txEl>
                                              <p:pRg st="9" end="9"/>
                                            </p:txEl>
                                          </p:spTgt>
                                        </p:tgtEl>
                                        <p:attrNameLst>
                                          <p:attrName>style.visibility</p:attrName>
                                        </p:attrNameLst>
                                      </p:cBhvr>
                                      <p:to>
                                        <p:strVal val="visible"/>
                                      </p:to>
                                    </p:set>
                                    <p:animEffect transition="in" filter="wipe(up)">
                                      <p:cBhvr>
                                        <p:cTn id="44" dur="500"/>
                                        <p:tgtEl>
                                          <p:spTgt spid="18227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8"/>
          <p:cNvSpPr>
            <a:spLocks noGrp="1" noChangeArrowheads="1"/>
          </p:cNvSpPr>
          <p:nvPr>
            <p:ph type="title"/>
          </p:nvPr>
        </p:nvSpPr>
        <p:spPr/>
        <p:txBody>
          <a:bodyPr/>
          <a:lstStyle/>
          <a:p>
            <a:pPr algn="r" rtl="1" eaLnBrk="1" hangingPunct="1"/>
            <a:r>
              <a:rPr lang="fa-IR" sz="4000" dirty="0" smtClean="0">
                <a:solidFill>
                  <a:srgbClr val="FFFF00"/>
                </a:solidFill>
                <a:cs typeface="B Titr" pitchFamily="2" charset="-78"/>
              </a:rPr>
              <a:t>فصل چهارم: جستجوی آگاهانه و اکتشاف</a:t>
            </a:r>
            <a:endParaRPr lang="en-US" sz="4000" dirty="0" smtClean="0">
              <a:solidFill>
                <a:srgbClr val="FFFF00"/>
              </a:solidFill>
              <a:cs typeface="B Titr" pitchFamily="2" charset="-78"/>
            </a:endParaRPr>
          </a:p>
        </p:txBody>
      </p:sp>
      <p:sp>
        <p:nvSpPr>
          <p:cNvPr id="4" name="Text Placeholder 3"/>
          <p:cNvSpPr>
            <a:spLocks noGrp="1"/>
          </p:cNvSpPr>
          <p:nvPr>
            <p:ph type="body" idx="1"/>
          </p:nvPr>
        </p:nvSpPr>
        <p:spPr/>
        <p:txBody>
          <a:bodyPr/>
          <a:lstStyle/>
          <a:p>
            <a:r>
              <a:rPr lang="fa-IR" sz="2000" dirty="0" smtClean="0">
                <a:cs typeface="B Nazanin" pitchFamily="2" charset="-78"/>
              </a:rPr>
              <a:t>راهبرد جستجوی آگاهانه از دانش مربوط به مساله استفاده می کند</a:t>
            </a:r>
            <a:endParaRPr lang="en-US" sz="2000" dirty="0" smtClean="0">
              <a:cs typeface="B Nazanin" pitchFamily="2" charset="-78"/>
            </a:endParaRP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pPr algn="just">
              <a:lnSpc>
                <a:spcPct val="135000"/>
              </a:lnSpc>
            </a:pPr>
            <a:r>
              <a:rPr lang="ar-SA" sz="2800" dirty="0" smtClean="0">
                <a:cs typeface="B Nazanin" pitchFamily="2" charset="-78"/>
              </a:rPr>
              <a:t>بهترين </a:t>
            </a:r>
            <a:r>
              <a:rPr lang="ar-SA" sz="2800" dirty="0" smtClean="0">
                <a:cs typeface="B Nazanin" pitchFamily="2" charset="-78"/>
              </a:rPr>
              <a:t>راه براي فهم الگوريتم‌هاي اصلاح تکراري درنظر داشتن تمام حالاتي است که روي سطح يک دورنمايي در</a:t>
            </a:r>
            <a:r>
              <a:rPr lang="fa-IR" sz="2800" dirty="0" smtClean="0">
                <a:cs typeface="B Nazanin" pitchFamily="2" charset="-78"/>
              </a:rPr>
              <a:t> </a:t>
            </a:r>
            <a:r>
              <a:rPr lang="ar-SA" sz="2800" dirty="0" smtClean="0">
                <a:cs typeface="B Nazanin" pitchFamily="2" charset="-78"/>
              </a:rPr>
              <a:t>معرض ديد قرار داده شده است. ارتفاع هر نقطه در دورنما مطابق با تابع ارزياب حالت آن نقطه است. ايده اصلاح تکراري، حرکت کردن در اطراف دورنما و سعي بر يافتن قله‌هاي مرتفع است، که همانا راه‌حل‌هاي بهينه هستند.</a:t>
            </a:r>
            <a:endParaRPr lang="fa-IR" sz="2800" dirty="0" smtClean="0">
              <a:cs typeface="B Nazanin" pitchFamily="2" charset="-78"/>
            </a:endParaRPr>
          </a:p>
          <a:p>
            <a:pPr algn="just">
              <a:lnSpc>
                <a:spcPct val="135000"/>
              </a:lnSpc>
            </a:pPr>
            <a:r>
              <a:rPr lang="ar-SA" sz="2800" dirty="0" smtClean="0">
                <a:cs typeface="B Nazanin" pitchFamily="2" charset="-78"/>
              </a:rPr>
              <a:t>الگوريتم‌هاي اصلاح تکراري معمولاً اثر حالت جاري را فقط حفظ مي‌کنند، و توجهي فراتر از همسايگي آن حالت ندارند.</a:t>
            </a:r>
            <a:endParaRPr lang="en-US" sz="2800" dirty="0" smtClean="0">
              <a:cs typeface="B Nazanin" pitchFamily="2" charset="-78"/>
            </a:endParaRPr>
          </a:p>
          <a:p>
            <a:endParaRPr lang="en-US" dirty="0"/>
          </a:p>
        </p:txBody>
      </p:sp>
      <p:sp>
        <p:nvSpPr>
          <p:cNvPr id="24578" name="Slide Number Placeholder 5"/>
          <p:cNvSpPr>
            <a:spLocks noGrp="1"/>
          </p:cNvSpPr>
          <p:nvPr>
            <p:ph type="sldNum" sz="quarter" idx="12"/>
          </p:nvPr>
        </p:nvSpPr>
        <p:spPr/>
        <p:txBody>
          <a:bodyPr/>
          <a:lstStyle/>
          <a:p>
            <a:fld id="{629E0A87-66A2-4090-81F0-D848C189C6A2}" type="slidenum">
              <a:rPr lang="fa-IR" smtClean="0"/>
              <a:pPr/>
              <a:t>20</a:t>
            </a:fld>
            <a:endParaRPr lang="en-US" smtClean="0"/>
          </a:p>
        </p:txBody>
      </p:sp>
      <p:sp>
        <p:nvSpPr>
          <p:cNvPr id="24579" name="Rectangle 2"/>
          <p:cNvSpPr>
            <a:spLocks noGrp="1" noChangeArrowheads="1"/>
          </p:cNvSpPr>
          <p:nvPr>
            <p:ph type="title"/>
          </p:nvPr>
        </p:nvSpPr>
        <p:spPr/>
        <p:txBody>
          <a:bodyPr/>
          <a:lstStyle/>
          <a:p>
            <a:r>
              <a:rPr lang="ar-SA" smtClean="0"/>
              <a:t>الگوريتم‌هاي اصلاح تکراري</a:t>
            </a:r>
            <a:endParaRPr 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5"/>
          <p:cNvSpPr>
            <a:spLocks noGrp="1"/>
          </p:cNvSpPr>
          <p:nvPr>
            <p:ph type="sldNum" sz="quarter" idx="12"/>
          </p:nvPr>
        </p:nvSpPr>
        <p:spPr>
          <a:noFill/>
        </p:spPr>
        <p:txBody>
          <a:bodyPr/>
          <a:lstStyle/>
          <a:p>
            <a:fld id="{BE7AB649-F1D5-4133-BE83-87128115D560}" type="slidenum">
              <a:rPr lang="fa-IR" smtClean="0">
                <a:latin typeface="Arial" charset="0"/>
                <a:cs typeface="Arial" charset="0"/>
              </a:rPr>
              <a:pPr/>
              <a:t>21</a:t>
            </a:fld>
            <a:endParaRPr lang="en-US" smtClean="0">
              <a:latin typeface="Arial" charset="0"/>
              <a:cs typeface="Arial" charset="0"/>
            </a:endParaRPr>
          </a:p>
        </p:txBody>
      </p:sp>
      <p:sp>
        <p:nvSpPr>
          <p:cNvPr id="25603" name="Rectangle 2"/>
          <p:cNvSpPr>
            <a:spLocks noGrp="1" noChangeArrowheads="1"/>
          </p:cNvSpPr>
          <p:nvPr>
            <p:ph type="title"/>
          </p:nvPr>
        </p:nvSpPr>
        <p:spPr>
          <a:xfrm>
            <a:off x="685800" y="76200"/>
            <a:ext cx="8229600" cy="838200"/>
          </a:xfrm>
        </p:spPr>
        <p:txBody>
          <a:bodyPr/>
          <a:lstStyle/>
          <a:p>
            <a:pPr algn="r" rtl="1" eaLnBrk="1" hangingPunct="1"/>
            <a:r>
              <a:rPr lang="ar-SA" sz="3600" smtClean="0">
                <a:solidFill>
                  <a:schemeClr val="bg1"/>
                </a:solidFill>
                <a:cs typeface="B Titr" pitchFamily="2" charset="-78"/>
              </a:rPr>
              <a:t>الگوريتم</a:t>
            </a:r>
            <a:r>
              <a:rPr lang="ar-SA" sz="3600" smtClean="0">
                <a:solidFill>
                  <a:schemeClr val="bg1"/>
                </a:solidFill>
              </a:rPr>
              <a:t>‌</a:t>
            </a:r>
            <a:r>
              <a:rPr lang="ar-SA" sz="3600" smtClean="0">
                <a:solidFill>
                  <a:schemeClr val="bg1"/>
                </a:solidFill>
                <a:cs typeface="B Titr" pitchFamily="2" charset="-78"/>
              </a:rPr>
              <a:t>هاي اصلاح تکراري</a:t>
            </a:r>
            <a:endParaRPr lang="en-US" sz="3600" smtClean="0">
              <a:solidFill>
                <a:schemeClr val="bg1"/>
              </a:solidFill>
              <a:cs typeface="B Titr" pitchFamily="2" charset="-78"/>
            </a:endParaRPr>
          </a:p>
        </p:txBody>
      </p:sp>
      <p:grpSp>
        <p:nvGrpSpPr>
          <p:cNvPr id="25604" name="Group 4"/>
          <p:cNvGrpSpPr>
            <a:grpSpLocks/>
          </p:cNvGrpSpPr>
          <p:nvPr/>
        </p:nvGrpSpPr>
        <p:grpSpPr bwMode="auto">
          <a:xfrm>
            <a:off x="152400" y="990600"/>
            <a:ext cx="6767513" cy="5097463"/>
            <a:chOff x="1156" y="840"/>
            <a:chExt cx="4263" cy="3211"/>
          </a:xfrm>
        </p:grpSpPr>
        <p:grpSp>
          <p:nvGrpSpPr>
            <p:cNvPr id="25606" name="Group 5"/>
            <p:cNvGrpSpPr>
              <a:grpSpLocks/>
            </p:cNvGrpSpPr>
            <p:nvPr/>
          </p:nvGrpSpPr>
          <p:grpSpPr bwMode="auto">
            <a:xfrm>
              <a:off x="1746" y="1071"/>
              <a:ext cx="3402" cy="2860"/>
              <a:chOff x="975" y="1229"/>
              <a:chExt cx="3402" cy="2860"/>
            </a:xfrm>
          </p:grpSpPr>
          <p:sp>
            <p:nvSpPr>
              <p:cNvPr id="25621" name="Freeform 6"/>
              <p:cNvSpPr>
                <a:spLocks/>
              </p:cNvSpPr>
              <p:nvPr/>
            </p:nvSpPr>
            <p:spPr bwMode="auto">
              <a:xfrm>
                <a:off x="975" y="1229"/>
                <a:ext cx="3402" cy="2473"/>
              </a:xfrm>
              <a:custGeom>
                <a:avLst/>
                <a:gdLst>
                  <a:gd name="T0" fmla="*/ 0 w 3402"/>
                  <a:gd name="T1" fmla="*/ 2473 h 2473"/>
                  <a:gd name="T2" fmla="*/ 181 w 3402"/>
                  <a:gd name="T3" fmla="*/ 2337 h 2473"/>
                  <a:gd name="T4" fmla="*/ 362 w 3402"/>
                  <a:gd name="T5" fmla="*/ 2019 h 2473"/>
                  <a:gd name="T6" fmla="*/ 725 w 3402"/>
                  <a:gd name="T7" fmla="*/ 1293 h 2473"/>
                  <a:gd name="T8" fmla="*/ 997 w 3402"/>
                  <a:gd name="T9" fmla="*/ 931 h 2473"/>
                  <a:gd name="T10" fmla="*/ 1179 w 3402"/>
                  <a:gd name="T11" fmla="*/ 840 h 2473"/>
                  <a:gd name="T12" fmla="*/ 1496 w 3402"/>
                  <a:gd name="T13" fmla="*/ 840 h 2473"/>
                  <a:gd name="T14" fmla="*/ 1859 w 3402"/>
                  <a:gd name="T15" fmla="*/ 976 h 2473"/>
                  <a:gd name="T16" fmla="*/ 2177 w 3402"/>
                  <a:gd name="T17" fmla="*/ 976 h 2473"/>
                  <a:gd name="T18" fmla="*/ 2449 w 3402"/>
                  <a:gd name="T19" fmla="*/ 658 h 2473"/>
                  <a:gd name="T20" fmla="*/ 2585 w 3402"/>
                  <a:gd name="T21" fmla="*/ 477 h 2473"/>
                  <a:gd name="T22" fmla="*/ 2676 w 3402"/>
                  <a:gd name="T23" fmla="*/ 568 h 2473"/>
                  <a:gd name="T24" fmla="*/ 2812 w 3402"/>
                  <a:gd name="T25" fmla="*/ 341 h 2473"/>
                  <a:gd name="T26" fmla="*/ 2948 w 3402"/>
                  <a:gd name="T27" fmla="*/ 114 h 2473"/>
                  <a:gd name="T28" fmla="*/ 3084 w 3402"/>
                  <a:gd name="T29" fmla="*/ 23 h 2473"/>
                  <a:gd name="T30" fmla="*/ 3265 w 3402"/>
                  <a:gd name="T31" fmla="*/ 23 h 2473"/>
                  <a:gd name="T32" fmla="*/ 3402 w 3402"/>
                  <a:gd name="T33" fmla="*/ 159 h 24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02"/>
                  <a:gd name="T52" fmla="*/ 0 h 2473"/>
                  <a:gd name="T53" fmla="*/ 3402 w 3402"/>
                  <a:gd name="T54" fmla="*/ 2473 h 24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02" h="2473">
                    <a:moveTo>
                      <a:pt x="0" y="2473"/>
                    </a:moveTo>
                    <a:cubicBezTo>
                      <a:pt x="60" y="2443"/>
                      <a:pt x="121" y="2413"/>
                      <a:pt x="181" y="2337"/>
                    </a:cubicBezTo>
                    <a:cubicBezTo>
                      <a:pt x="241" y="2261"/>
                      <a:pt x="271" y="2193"/>
                      <a:pt x="362" y="2019"/>
                    </a:cubicBezTo>
                    <a:cubicBezTo>
                      <a:pt x="453" y="1845"/>
                      <a:pt x="619" y="1474"/>
                      <a:pt x="725" y="1293"/>
                    </a:cubicBezTo>
                    <a:cubicBezTo>
                      <a:pt x="831" y="1112"/>
                      <a:pt x="921" y="1006"/>
                      <a:pt x="997" y="931"/>
                    </a:cubicBezTo>
                    <a:cubicBezTo>
                      <a:pt x="1073" y="856"/>
                      <a:pt x="1096" y="855"/>
                      <a:pt x="1179" y="840"/>
                    </a:cubicBezTo>
                    <a:cubicBezTo>
                      <a:pt x="1262" y="825"/>
                      <a:pt x="1383" y="817"/>
                      <a:pt x="1496" y="840"/>
                    </a:cubicBezTo>
                    <a:cubicBezTo>
                      <a:pt x="1609" y="863"/>
                      <a:pt x="1746" y="953"/>
                      <a:pt x="1859" y="976"/>
                    </a:cubicBezTo>
                    <a:cubicBezTo>
                      <a:pt x="1972" y="999"/>
                      <a:pt x="2079" y="1029"/>
                      <a:pt x="2177" y="976"/>
                    </a:cubicBezTo>
                    <a:cubicBezTo>
                      <a:pt x="2275" y="923"/>
                      <a:pt x="2381" y="741"/>
                      <a:pt x="2449" y="658"/>
                    </a:cubicBezTo>
                    <a:cubicBezTo>
                      <a:pt x="2517" y="575"/>
                      <a:pt x="2547" y="492"/>
                      <a:pt x="2585" y="477"/>
                    </a:cubicBezTo>
                    <a:cubicBezTo>
                      <a:pt x="2623" y="462"/>
                      <a:pt x="2638" y="591"/>
                      <a:pt x="2676" y="568"/>
                    </a:cubicBezTo>
                    <a:cubicBezTo>
                      <a:pt x="2714" y="545"/>
                      <a:pt x="2767" y="417"/>
                      <a:pt x="2812" y="341"/>
                    </a:cubicBezTo>
                    <a:cubicBezTo>
                      <a:pt x="2857" y="265"/>
                      <a:pt x="2903" y="167"/>
                      <a:pt x="2948" y="114"/>
                    </a:cubicBezTo>
                    <a:cubicBezTo>
                      <a:pt x="2993" y="61"/>
                      <a:pt x="3031" y="38"/>
                      <a:pt x="3084" y="23"/>
                    </a:cubicBezTo>
                    <a:cubicBezTo>
                      <a:pt x="3137" y="8"/>
                      <a:pt x="3212" y="0"/>
                      <a:pt x="3265" y="23"/>
                    </a:cubicBezTo>
                    <a:cubicBezTo>
                      <a:pt x="3318" y="46"/>
                      <a:pt x="3379" y="136"/>
                      <a:pt x="3402" y="159"/>
                    </a:cubicBezTo>
                  </a:path>
                </a:pathLst>
              </a:custGeom>
              <a:noFill/>
              <a:ln w="9525">
                <a:solidFill>
                  <a:schemeClr val="tx1"/>
                </a:solidFill>
                <a:round/>
                <a:headEnd/>
                <a:tailEnd/>
              </a:ln>
            </p:spPr>
            <p:txBody>
              <a:bodyPr/>
              <a:lstStyle/>
              <a:p>
                <a:endParaRPr lang="fa-IR"/>
              </a:p>
            </p:txBody>
          </p:sp>
          <p:sp>
            <p:nvSpPr>
              <p:cNvPr id="25622" name="Freeform 7"/>
              <p:cNvSpPr>
                <a:spLocks/>
              </p:cNvSpPr>
              <p:nvPr/>
            </p:nvSpPr>
            <p:spPr bwMode="auto">
              <a:xfrm>
                <a:off x="975" y="1320"/>
                <a:ext cx="3402" cy="2473"/>
              </a:xfrm>
              <a:custGeom>
                <a:avLst/>
                <a:gdLst>
                  <a:gd name="T0" fmla="*/ 0 w 3402"/>
                  <a:gd name="T1" fmla="*/ 2473 h 2473"/>
                  <a:gd name="T2" fmla="*/ 181 w 3402"/>
                  <a:gd name="T3" fmla="*/ 2337 h 2473"/>
                  <a:gd name="T4" fmla="*/ 362 w 3402"/>
                  <a:gd name="T5" fmla="*/ 2019 h 2473"/>
                  <a:gd name="T6" fmla="*/ 725 w 3402"/>
                  <a:gd name="T7" fmla="*/ 1293 h 2473"/>
                  <a:gd name="T8" fmla="*/ 997 w 3402"/>
                  <a:gd name="T9" fmla="*/ 931 h 2473"/>
                  <a:gd name="T10" fmla="*/ 1179 w 3402"/>
                  <a:gd name="T11" fmla="*/ 840 h 2473"/>
                  <a:gd name="T12" fmla="*/ 1496 w 3402"/>
                  <a:gd name="T13" fmla="*/ 840 h 2473"/>
                  <a:gd name="T14" fmla="*/ 1859 w 3402"/>
                  <a:gd name="T15" fmla="*/ 976 h 2473"/>
                  <a:gd name="T16" fmla="*/ 2177 w 3402"/>
                  <a:gd name="T17" fmla="*/ 976 h 2473"/>
                  <a:gd name="T18" fmla="*/ 2449 w 3402"/>
                  <a:gd name="T19" fmla="*/ 658 h 2473"/>
                  <a:gd name="T20" fmla="*/ 2585 w 3402"/>
                  <a:gd name="T21" fmla="*/ 477 h 2473"/>
                  <a:gd name="T22" fmla="*/ 2676 w 3402"/>
                  <a:gd name="T23" fmla="*/ 568 h 2473"/>
                  <a:gd name="T24" fmla="*/ 2812 w 3402"/>
                  <a:gd name="T25" fmla="*/ 341 h 2473"/>
                  <a:gd name="T26" fmla="*/ 2948 w 3402"/>
                  <a:gd name="T27" fmla="*/ 114 h 2473"/>
                  <a:gd name="T28" fmla="*/ 3084 w 3402"/>
                  <a:gd name="T29" fmla="*/ 23 h 2473"/>
                  <a:gd name="T30" fmla="*/ 3265 w 3402"/>
                  <a:gd name="T31" fmla="*/ 23 h 2473"/>
                  <a:gd name="T32" fmla="*/ 3402 w 3402"/>
                  <a:gd name="T33" fmla="*/ 159 h 24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02"/>
                  <a:gd name="T52" fmla="*/ 0 h 2473"/>
                  <a:gd name="T53" fmla="*/ 3402 w 3402"/>
                  <a:gd name="T54" fmla="*/ 2473 h 24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02" h="2473">
                    <a:moveTo>
                      <a:pt x="0" y="2473"/>
                    </a:moveTo>
                    <a:cubicBezTo>
                      <a:pt x="60" y="2443"/>
                      <a:pt x="121" y="2413"/>
                      <a:pt x="181" y="2337"/>
                    </a:cubicBezTo>
                    <a:cubicBezTo>
                      <a:pt x="241" y="2261"/>
                      <a:pt x="271" y="2193"/>
                      <a:pt x="362" y="2019"/>
                    </a:cubicBezTo>
                    <a:cubicBezTo>
                      <a:pt x="453" y="1845"/>
                      <a:pt x="619" y="1474"/>
                      <a:pt x="725" y="1293"/>
                    </a:cubicBezTo>
                    <a:cubicBezTo>
                      <a:pt x="831" y="1112"/>
                      <a:pt x="921" y="1006"/>
                      <a:pt x="997" y="931"/>
                    </a:cubicBezTo>
                    <a:cubicBezTo>
                      <a:pt x="1073" y="856"/>
                      <a:pt x="1096" y="855"/>
                      <a:pt x="1179" y="840"/>
                    </a:cubicBezTo>
                    <a:cubicBezTo>
                      <a:pt x="1262" y="825"/>
                      <a:pt x="1383" y="817"/>
                      <a:pt x="1496" y="840"/>
                    </a:cubicBezTo>
                    <a:cubicBezTo>
                      <a:pt x="1609" y="863"/>
                      <a:pt x="1746" y="953"/>
                      <a:pt x="1859" y="976"/>
                    </a:cubicBezTo>
                    <a:cubicBezTo>
                      <a:pt x="1972" y="999"/>
                      <a:pt x="2079" y="1029"/>
                      <a:pt x="2177" y="976"/>
                    </a:cubicBezTo>
                    <a:cubicBezTo>
                      <a:pt x="2275" y="923"/>
                      <a:pt x="2381" y="741"/>
                      <a:pt x="2449" y="658"/>
                    </a:cubicBezTo>
                    <a:cubicBezTo>
                      <a:pt x="2517" y="575"/>
                      <a:pt x="2547" y="492"/>
                      <a:pt x="2585" y="477"/>
                    </a:cubicBezTo>
                    <a:cubicBezTo>
                      <a:pt x="2623" y="462"/>
                      <a:pt x="2638" y="591"/>
                      <a:pt x="2676" y="568"/>
                    </a:cubicBezTo>
                    <a:cubicBezTo>
                      <a:pt x="2714" y="545"/>
                      <a:pt x="2767" y="417"/>
                      <a:pt x="2812" y="341"/>
                    </a:cubicBezTo>
                    <a:cubicBezTo>
                      <a:pt x="2857" y="265"/>
                      <a:pt x="2903" y="167"/>
                      <a:pt x="2948" y="114"/>
                    </a:cubicBezTo>
                    <a:cubicBezTo>
                      <a:pt x="2993" y="61"/>
                      <a:pt x="3031" y="38"/>
                      <a:pt x="3084" y="23"/>
                    </a:cubicBezTo>
                    <a:cubicBezTo>
                      <a:pt x="3137" y="8"/>
                      <a:pt x="3212" y="0"/>
                      <a:pt x="3265" y="23"/>
                    </a:cubicBezTo>
                    <a:cubicBezTo>
                      <a:pt x="3318" y="46"/>
                      <a:pt x="3379" y="136"/>
                      <a:pt x="3402" y="159"/>
                    </a:cubicBezTo>
                  </a:path>
                </a:pathLst>
              </a:custGeom>
              <a:noFill/>
              <a:ln w="9525">
                <a:solidFill>
                  <a:schemeClr val="tx1"/>
                </a:solidFill>
                <a:round/>
                <a:headEnd/>
                <a:tailEnd/>
              </a:ln>
            </p:spPr>
            <p:txBody>
              <a:bodyPr/>
              <a:lstStyle/>
              <a:p>
                <a:endParaRPr lang="fa-IR"/>
              </a:p>
            </p:txBody>
          </p:sp>
          <p:sp>
            <p:nvSpPr>
              <p:cNvPr id="25623" name="Freeform 8"/>
              <p:cNvSpPr>
                <a:spLocks/>
              </p:cNvSpPr>
              <p:nvPr/>
            </p:nvSpPr>
            <p:spPr bwMode="auto">
              <a:xfrm>
                <a:off x="975" y="1411"/>
                <a:ext cx="3402" cy="2473"/>
              </a:xfrm>
              <a:custGeom>
                <a:avLst/>
                <a:gdLst>
                  <a:gd name="T0" fmla="*/ 0 w 3402"/>
                  <a:gd name="T1" fmla="*/ 2473 h 2473"/>
                  <a:gd name="T2" fmla="*/ 181 w 3402"/>
                  <a:gd name="T3" fmla="*/ 2337 h 2473"/>
                  <a:gd name="T4" fmla="*/ 362 w 3402"/>
                  <a:gd name="T5" fmla="*/ 2019 h 2473"/>
                  <a:gd name="T6" fmla="*/ 725 w 3402"/>
                  <a:gd name="T7" fmla="*/ 1293 h 2473"/>
                  <a:gd name="T8" fmla="*/ 997 w 3402"/>
                  <a:gd name="T9" fmla="*/ 931 h 2473"/>
                  <a:gd name="T10" fmla="*/ 1179 w 3402"/>
                  <a:gd name="T11" fmla="*/ 840 h 2473"/>
                  <a:gd name="T12" fmla="*/ 1496 w 3402"/>
                  <a:gd name="T13" fmla="*/ 840 h 2473"/>
                  <a:gd name="T14" fmla="*/ 1859 w 3402"/>
                  <a:gd name="T15" fmla="*/ 976 h 2473"/>
                  <a:gd name="T16" fmla="*/ 2177 w 3402"/>
                  <a:gd name="T17" fmla="*/ 976 h 2473"/>
                  <a:gd name="T18" fmla="*/ 2449 w 3402"/>
                  <a:gd name="T19" fmla="*/ 658 h 2473"/>
                  <a:gd name="T20" fmla="*/ 2585 w 3402"/>
                  <a:gd name="T21" fmla="*/ 477 h 2473"/>
                  <a:gd name="T22" fmla="*/ 2676 w 3402"/>
                  <a:gd name="T23" fmla="*/ 568 h 2473"/>
                  <a:gd name="T24" fmla="*/ 2812 w 3402"/>
                  <a:gd name="T25" fmla="*/ 341 h 2473"/>
                  <a:gd name="T26" fmla="*/ 2948 w 3402"/>
                  <a:gd name="T27" fmla="*/ 114 h 2473"/>
                  <a:gd name="T28" fmla="*/ 3084 w 3402"/>
                  <a:gd name="T29" fmla="*/ 23 h 2473"/>
                  <a:gd name="T30" fmla="*/ 3265 w 3402"/>
                  <a:gd name="T31" fmla="*/ 23 h 2473"/>
                  <a:gd name="T32" fmla="*/ 3402 w 3402"/>
                  <a:gd name="T33" fmla="*/ 159 h 24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02"/>
                  <a:gd name="T52" fmla="*/ 0 h 2473"/>
                  <a:gd name="T53" fmla="*/ 3402 w 3402"/>
                  <a:gd name="T54" fmla="*/ 2473 h 24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02" h="2473">
                    <a:moveTo>
                      <a:pt x="0" y="2473"/>
                    </a:moveTo>
                    <a:cubicBezTo>
                      <a:pt x="60" y="2443"/>
                      <a:pt x="121" y="2413"/>
                      <a:pt x="181" y="2337"/>
                    </a:cubicBezTo>
                    <a:cubicBezTo>
                      <a:pt x="241" y="2261"/>
                      <a:pt x="271" y="2193"/>
                      <a:pt x="362" y="2019"/>
                    </a:cubicBezTo>
                    <a:cubicBezTo>
                      <a:pt x="453" y="1845"/>
                      <a:pt x="619" y="1474"/>
                      <a:pt x="725" y="1293"/>
                    </a:cubicBezTo>
                    <a:cubicBezTo>
                      <a:pt x="831" y="1112"/>
                      <a:pt x="921" y="1006"/>
                      <a:pt x="997" y="931"/>
                    </a:cubicBezTo>
                    <a:cubicBezTo>
                      <a:pt x="1073" y="856"/>
                      <a:pt x="1096" y="855"/>
                      <a:pt x="1179" y="840"/>
                    </a:cubicBezTo>
                    <a:cubicBezTo>
                      <a:pt x="1262" y="825"/>
                      <a:pt x="1383" y="817"/>
                      <a:pt x="1496" y="840"/>
                    </a:cubicBezTo>
                    <a:cubicBezTo>
                      <a:pt x="1609" y="863"/>
                      <a:pt x="1746" y="953"/>
                      <a:pt x="1859" y="976"/>
                    </a:cubicBezTo>
                    <a:cubicBezTo>
                      <a:pt x="1972" y="999"/>
                      <a:pt x="2079" y="1029"/>
                      <a:pt x="2177" y="976"/>
                    </a:cubicBezTo>
                    <a:cubicBezTo>
                      <a:pt x="2275" y="923"/>
                      <a:pt x="2381" y="741"/>
                      <a:pt x="2449" y="658"/>
                    </a:cubicBezTo>
                    <a:cubicBezTo>
                      <a:pt x="2517" y="575"/>
                      <a:pt x="2547" y="492"/>
                      <a:pt x="2585" y="477"/>
                    </a:cubicBezTo>
                    <a:cubicBezTo>
                      <a:pt x="2623" y="462"/>
                      <a:pt x="2638" y="591"/>
                      <a:pt x="2676" y="568"/>
                    </a:cubicBezTo>
                    <a:cubicBezTo>
                      <a:pt x="2714" y="545"/>
                      <a:pt x="2767" y="417"/>
                      <a:pt x="2812" y="341"/>
                    </a:cubicBezTo>
                    <a:cubicBezTo>
                      <a:pt x="2857" y="265"/>
                      <a:pt x="2903" y="167"/>
                      <a:pt x="2948" y="114"/>
                    </a:cubicBezTo>
                    <a:cubicBezTo>
                      <a:pt x="2993" y="61"/>
                      <a:pt x="3031" y="38"/>
                      <a:pt x="3084" y="23"/>
                    </a:cubicBezTo>
                    <a:cubicBezTo>
                      <a:pt x="3137" y="8"/>
                      <a:pt x="3212" y="0"/>
                      <a:pt x="3265" y="23"/>
                    </a:cubicBezTo>
                    <a:cubicBezTo>
                      <a:pt x="3318" y="46"/>
                      <a:pt x="3379" y="136"/>
                      <a:pt x="3402" y="159"/>
                    </a:cubicBezTo>
                  </a:path>
                </a:pathLst>
              </a:custGeom>
              <a:noFill/>
              <a:ln w="9525">
                <a:solidFill>
                  <a:schemeClr val="tx1"/>
                </a:solidFill>
                <a:round/>
                <a:headEnd/>
                <a:tailEnd/>
              </a:ln>
            </p:spPr>
            <p:txBody>
              <a:bodyPr/>
              <a:lstStyle/>
              <a:p>
                <a:endParaRPr lang="fa-IR"/>
              </a:p>
            </p:txBody>
          </p:sp>
          <p:sp>
            <p:nvSpPr>
              <p:cNvPr id="25624" name="Freeform 9"/>
              <p:cNvSpPr>
                <a:spLocks/>
              </p:cNvSpPr>
              <p:nvPr/>
            </p:nvSpPr>
            <p:spPr bwMode="auto">
              <a:xfrm>
                <a:off x="975" y="1501"/>
                <a:ext cx="3402" cy="2473"/>
              </a:xfrm>
              <a:custGeom>
                <a:avLst/>
                <a:gdLst>
                  <a:gd name="T0" fmla="*/ 0 w 3402"/>
                  <a:gd name="T1" fmla="*/ 2473 h 2473"/>
                  <a:gd name="T2" fmla="*/ 181 w 3402"/>
                  <a:gd name="T3" fmla="*/ 2337 h 2473"/>
                  <a:gd name="T4" fmla="*/ 362 w 3402"/>
                  <a:gd name="T5" fmla="*/ 2019 h 2473"/>
                  <a:gd name="T6" fmla="*/ 725 w 3402"/>
                  <a:gd name="T7" fmla="*/ 1293 h 2473"/>
                  <a:gd name="T8" fmla="*/ 997 w 3402"/>
                  <a:gd name="T9" fmla="*/ 931 h 2473"/>
                  <a:gd name="T10" fmla="*/ 1179 w 3402"/>
                  <a:gd name="T11" fmla="*/ 840 h 2473"/>
                  <a:gd name="T12" fmla="*/ 1496 w 3402"/>
                  <a:gd name="T13" fmla="*/ 840 h 2473"/>
                  <a:gd name="T14" fmla="*/ 1859 w 3402"/>
                  <a:gd name="T15" fmla="*/ 976 h 2473"/>
                  <a:gd name="T16" fmla="*/ 2177 w 3402"/>
                  <a:gd name="T17" fmla="*/ 976 h 2473"/>
                  <a:gd name="T18" fmla="*/ 2449 w 3402"/>
                  <a:gd name="T19" fmla="*/ 658 h 2473"/>
                  <a:gd name="T20" fmla="*/ 2585 w 3402"/>
                  <a:gd name="T21" fmla="*/ 477 h 2473"/>
                  <a:gd name="T22" fmla="*/ 2676 w 3402"/>
                  <a:gd name="T23" fmla="*/ 568 h 2473"/>
                  <a:gd name="T24" fmla="*/ 2812 w 3402"/>
                  <a:gd name="T25" fmla="*/ 341 h 2473"/>
                  <a:gd name="T26" fmla="*/ 2948 w 3402"/>
                  <a:gd name="T27" fmla="*/ 114 h 2473"/>
                  <a:gd name="T28" fmla="*/ 3084 w 3402"/>
                  <a:gd name="T29" fmla="*/ 23 h 2473"/>
                  <a:gd name="T30" fmla="*/ 3265 w 3402"/>
                  <a:gd name="T31" fmla="*/ 23 h 2473"/>
                  <a:gd name="T32" fmla="*/ 3402 w 3402"/>
                  <a:gd name="T33" fmla="*/ 159 h 24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02"/>
                  <a:gd name="T52" fmla="*/ 0 h 2473"/>
                  <a:gd name="T53" fmla="*/ 3402 w 3402"/>
                  <a:gd name="T54" fmla="*/ 2473 h 24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02" h="2473">
                    <a:moveTo>
                      <a:pt x="0" y="2473"/>
                    </a:moveTo>
                    <a:cubicBezTo>
                      <a:pt x="60" y="2443"/>
                      <a:pt x="121" y="2413"/>
                      <a:pt x="181" y="2337"/>
                    </a:cubicBezTo>
                    <a:cubicBezTo>
                      <a:pt x="241" y="2261"/>
                      <a:pt x="271" y="2193"/>
                      <a:pt x="362" y="2019"/>
                    </a:cubicBezTo>
                    <a:cubicBezTo>
                      <a:pt x="453" y="1845"/>
                      <a:pt x="619" y="1474"/>
                      <a:pt x="725" y="1293"/>
                    </a:cubicBezTo>
                    <a:cubicBezTo>
                      <a:pt x="831" y="1112"/>
                      <a:pt x="921" y="1006"/>
                      <a:pt x="997" y="931"/>
                    </a:cubicBezTo>
                    <a:cubicBezTo>
                      <a:pt x="1073" y="856"/>
                      <a:pt x="1096" y="855"/>
                      <a:pt x="1179" y="840"/>
                    </a:cubicBezTo>
                    <a:cubicBezTo>
                      <a:pt x="1262" y="825"/>
                      <a:pt x="1383" y="817"/>
                      <a:pt x="1496" y="840"/>
                    </a:cubicBezTo>
                    <a:cubicBezTo>
                      <a:pt x="1609" y="863"/>
                      <a:pt x="1746" y="953"/>
                      <a:pt x="1859" y="976"/>
                    </a:cubicBezTo>
                    <a:cubicBezTo>
                      <a:pt x="1972" y="999"/>
                      <a:pt x="2079" y="1029"/>
                      <a:pt x="2177" y="976"/>
                    </a:cubicBezTo>
                    <a:cubicBezTo>
                      <a:pt x="2275" y="923"/>
                      <a:pt x="2381" y="741"/>
                      <a:pt x="2449" y="658"/>
                    </a:cubicBezTo>
                    <a:cubicBezTo>
                      <a:pt x="2517" y="575"/>
                      <a:pt x="2547" y="492"/>
                      <a:pt x="2585" y="477"/>
                    </a:cubicBezTo>
                    <a:cubicBezTo>
                      <a:pt x="2623" y="462"/>
                      <a:pt x="2638" y="591"/>
                      <a:pt x="2676" y="568"/>
                    </a:cubicBezTo>
                    <a:cubicBezTo>
                      <a:pt x="2714" y="545"/>
                      <a:pt x="2767" y="417"/>
                      <a:pt x="2812" y="341"/>
                    </a:cubicBezTo>
                    <a:cubicBezTo>
                      <a:pt x="2857" y="265"/>
                      <a:pt x="2903" y="167"/>
                      <a:pt x="2948" y="114"/>
                    </a:cubicBezTo>
                    <a:cubicBezTo>
                      <a:pt x="2993" y="61"/>
                      <a:pt x="3031" y="38"/>
                      <a:pt x="3084" y="23"/>
                    </a:cubicBezTo>
                    <a:cubicBezTo>
                      <a:pt x="3137" y="8"/>
                      <a:pt x="3212" y="0"/>
                      <a:pt x="3265" y="23"/>
                    </a:cubicBezTo>
                    <a:cubicBezTo>
                      <a:pt x="3318" y="46"/>
                      <a:pt x="3379" y="136"/>
                      <a:pt x="3402" y="159"/>
                    </a:cubicBezTo>
                  </a:path>
                </a:pathLst>
              </a:custGeom>
              <a:noFill/>
              <a:ln w="9525">
                <a:solidFill>
                  <a:schemeClr val="tx1"/>
                </a:solidFill>
                <a:round/>
                <a:headEnd/>
                <a:tailEnd/>
              </a:ln>
            </p:spPr>
            <p:txBody>
              <a:bodyPr/>
              <a:lstStyle/>
              <a:p>
                <a:endParaRPr lang="fa-IR"/>
              </a:p>
            </p:txBody>
          </p:sp>
          <p:sp>
            <p:nvSpPr>
              <p:cNvPr id="25625" name="Freeform 10"/>
              <p:cNvSpPr>
                <a:spLocks/>
              </p:cNvSpPr>
              <p:nvPr/>
            </p:nvSpPr>
            <p:spPr bwMode="auto">
              <a:xfrm>
                <a:off x="975" y="1616"/>
                <a:ext cx="3402" cy="2473"/>
              </a:xfrm>
              <a:custGeom>
                <a:avLst/>
                <a:gdLst>
                  <a:gd name="T0" fmla="*/ 0 w 3402"/>
                  <a:gd name="T1" fmla="*/ 2473 h 2473"/>
                  <a:gd name="T2" fmla="*/ 181 w 3402"/>
                  <a:gd name="T3" fmla="*/ 2337 h 2473"/>
                  <a:gd name="T4" fmla="*/ 362 w 3402"/>
                  <a:gd name="T5" fmla="*/ 2019 h 2473"/>
                  <a:gd name="T6" fmla="*/ 725 w 3402"/>
                  <a:gd name="T7" fmla="*/ 1293 h 2473"/>
                  <a:gd name="T8" fmla="*/ 997 w 3402"/>
                  <a:gd name="T9" fmla="*/ 931 h 2473"/>
                  <a:gd name="T10" fmla="*/ 1179 w 3402"/>
                  <a:gd name="T11" fmla="*/ 840 h 2473"/>
                  <a:gd name="T12" fmla="*/ 1496 w 3402"/>
                  <a:gd name="T13" fmla="*/ 840 h 2473"/>
                  <a:gd name="T14" fmla="*/ 1859 w 3402"/>
                  <a:gd name="T15" fmla="*/ 976 h 2473"/>
                  <a:gd name="T16" fmla="*/ 2177 w 3402"/>
                  <a:gd name="T17" fmla="*/ 976 h 2473"/>
                  <a:gd name="T18" fmla="*/ 2449 w 3402"/>
                  <a:gd name="T19" fmla="*/ 658 h 2473"/>
                  <a:gd name="T20" fmla="*/ 2585 w 3402"/>
                  <a:gd name="T21" fmla="*/ 477 h 2473"/>
                  <a:gd name="T22" fmla="*/ 2676 w 3402"/>
                  <a:gd name="T23" fmla="*/ 568 h 2473"/>
                  <a:gd name="T24" fmla="*/ 2812 w 3402"/>
                  <a:gd name="T25" fmla="*/ 341 h 2473"/>
                  <a:gd name="T26" fmla="*/ 2948 w 3402"/>
                  <a:gd name="T27" fmla="*/ 114 h 2473"/>
                  <a:gd name="T28" fmla="*/ 3084 w 3402"/>
                  <a:gd name="T29" fmla="*/ 23 h 2473"/>
                  <a:gd name="T30" fmla="*/ 3265 w 3402"/>
                  <a:gd name="T31" fmla="*/ 23 h 2473"/>
                  <a:gd name="T32" fmla="*/ 3402 w 3402"/>
                  <a:gd name="T33" fmla="*/ 159 h 24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02"/>
                  <a:gd name="T52" fmla="*/ 0 h 2473"/>
                  <a:gd name="T53" fmla="*/ 3402 w 3402"/>
                  <a:gd name="T54" fmla="*/ 2473 h 24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02" h="2473">
                    <a:moveTo>
                      <a:pt x="0" y="2473"/>
                    </a:moveTo>
                    <a:cubicBezTo>
                      <a:pt x="60" y="2443"/>
                      <a:pt x="121" y="2413"/>
                      <a:pt x="181" y="2337"/>
                    </a:cubicBezTo>
                    <a:cubicBezTo>
                      <a:pt x="241" y="2261"/>
                      <a:pt x="271" y="2193"/>
                      <a:pt x="362" y="2019"/>
                    </a:cubicBezTo>
                    <a:cubicBezTo>
                      <a:pt x="453" y="1845"/>
                      <a:pt x="619" y="1474"/>
                      <a:pt x="725" y="1293"/>
                    </a:cubicBezTo>
                    <a:cubicBezTo>
                      <a:pt x="831" y="1112"/>
                      <a:pt x="921" y="1006"/>
                      <a:pt x="997" y="931"/>
                    </a:cubicBezTo>
                    <a:cubicBezTo>
                      <a:pt x="1073" y="856"/>
                      <a:pt x="1096" y="855"/>
                      <a:pt x="1179" y="840"/>
                    </a:cubicBezTo>
                    <a:cubicBezTo>
                      <a:pt x="1262" y="825"/>
                      <a:pt x="1383" y="817"/>
                      <a:pt x="1496" y="840"/>
                    </a:cubicBezTo>
                    <a:cubicBezTo>
                      <a:pt x="1609" y="863"/>
                      <a:pt x="1746" y="953"/>
                      <a:pt x="1859" y="976"/>
                    </a:cubicBezTo>
                    <a:cubicBezTo>
                      <a:pt x="1972" y="999"/>
                      <a:pt x="2079" y="1029"/>
                      <a:pt x="2177" y="976"/>
                    </a:cubicBezTo>
                    <a:cubicBezTo>
                      <a:pt x="2275" y="923"/>
                      <a:pt x="2381" y="741"/>
                      <a:pt x="2449" y="658"/>
                    </a:cubicBezTo>
                    <a:cubicBezTo>
                      <a:pt x="2517" y="575"/>
                      <a:pt x="2547" y="492"/>
                      <a:pt x="2585" y="477"/>
                    </a:cubicBezTo>
                    <a:cubicBezTo>
                      <a:pt x="2623" y="462"/>
                      <a:pt x="2638" y="591"/>
                      <a:pt x="2676" y="568"/>
                    </a:cubicBezTo>
                    <a:cubicBezTo>
                      <a:pt x="2714" y="545"/>
                      <a:pt x="2767" y="417"/>
                      <a:pt x="2812" y="341"/>
                    </a:cubicBezTo>
                    <a:cubicBezTo>
                      <a:pt x="2857" y="265"/>
                      <a:pt x="2903" y="167"/>
                      <a:pt x="2948" y="114"/>
                    </a:cubicBezTo>
                    <a:cubicBezTo>
                      <a:pt x="2993" y="61"/>
                      <a:pt x="3031" y="38"/>
                      <a:pt x="3084" y="23"/>
                    </a:cubicBezTo>
                    <a:cubicBezTo>
                      <a:pt x="3137" y="8"/>
                      <a:pt x="3212" y="0"/>
                      <a:pt x="3265" y="23"/>
                    </a:cubicBezTo>
                    <a:cubicBezTo>
                      <a:pt x="3318" y="46"/>
                      <a:pt x="3379" y="136"/>
                      <a:pt x="3402" y="159"/>
                    </a:cubicBezTo>
                  </a:path>
                </a:pathLst>
              </a:custGeom>
              <a:noFill/>
              <a:ln w="9525">
                <a:solidFill>
                  <a:schemeClr val="tx1"/>
                </a:solidFill>
                <a:round/>
                <a:headEnd/>
                <a:tailEnd/>
              </a:ln>
            </p:spPr>
            <p:txBody>
              <a:bodyPr/>
              <a:lstStyle/>
              <a:p>
                <a:endParaRPr lang="fa-IR"/>
              </a:p>
            </p:txBody>
          </p:sp>
        </p:grpSp>
        <p:sp>
          <p:nvSpPr>
            <p:cNvPr id="25607" name="Freeform 11"/>
            <p:cNvSpPr>
              <a:spLocks/>
            </p:cNvSpPr>
            <p:nvPr/>
          </p:nvSpPr>
          <p:spPr bwMode="auto">
            <a:xfrm rot="874064">
              <a:off x="1655" y="3453"/>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08" name="Freeform 12"/>
            <p:cNvSpPr>
              <a:spLocks/>
            </p:cNvSpPr>
            <p:nvPr/>
          </p:nvSpPr>
          <p:spPr bwMode="auto">
            <a:xfrm rot="874064">
              <a:off x="1791" y="3249"/>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09" name="Freeform 13"/>
            <p:cNvSpPr>
              <a:spLocks/>
            </p:cNvSpPr>
            <p:nvPr/>
          </p:nvSpPr>
          <p:spPr bwMode="auto">
            <a:xfrm rot="874064">
              <a:off x="1973" y="2931"/>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0" name="Freeform 14"/>
            <p:cNvSpPr>
              <a:spLocks/>
            </p:cNvSpPr>
            <p:nvPr/>
          </p:nvSpPr>
          <p:spPr bwMode="auto">
            <a:xfrm rot="874064">
              <a:off x="3515" y="2024"/>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1" name="Freeform 15"/>
            <p:cNvSpPr>
              <a:spLocks/>
            </p:cNvSpPr>
            <p:nvPr/>
          </p:nvSpPr>
          <p:spPr bwMode="auto">
            <a:xfrm rot="874064">
              <a:off x="2699" y="1979"/>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2" name="Freeform 16"/>
            <p:cNvSpPr>
              <a:spLocks/>
            </p:cNvSpPr>
            <p:nvPr/>
          </p:nvSpPr>
          <p:spPr bwMode="auto">
            <a:xfrm rot="874064">
              <a:off x="2336" y="2205"/>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3" name="Freeform 17"/>
            <p:cNvSpPr>
              <a:spLocks/>
            </p:cNvSpPr>
            <p:nvPr/>
          </p:nvSpPr>
          <p:spPr bwMode="auto">
            <a:xfrm rot="874064">
              <a:off x="4195" y="1525"/>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4" name="Freeform 18"/>
            <p:cNvSpPr>
              <a:spLocks/>
            </p:cNvSpPr>
            <p:nvPr/>
          </p:nvSpPr>
          <p:spPr bwMode="auto">
            <a:xfrm rot="874064">
              <a:off x="3878" y="1842"/>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5" name="Freeform 19"/>
            <p:cNvSpPr>
              <a:spLocks/>
            </p:cNvSpPr>
            <p:nvPr/>
          </p:nvSpPr>
          <p:spPr bwMode="auto">
            <a:xfrm rot="874064">
              <a:off x="4558" y="1253"/>
              <a:ext cx="861" cy="598"/>
            </a:xfrm>
            <a:custGeom>
              <a:avLst/>
              <a:gdLst>
                <a:gd name="T0" fmla="*/ 0 w 1141"/>
                <a:gd name="T1" fmla="*/ 0 h 907"/>
                <a:gd name="T2" fmla="*/ 117 w 1141"/>
                <a:gd name="T3" fmla="*/ 13 h 907"/>
                <a:gd name="T4" fmla="*/ 214 w 1141"/>
                <a:gd name="T5" fmla="*/ 51 h 907"/>
                <a:gd name="T6" fmla="*/ 312 w 1141"/>
                <a:gd name="T7" fmla="*/ 156 h 907"/>
                <a:gd name="T8" fmla="*/ 409 w 1141"/>
                <a:gd name="T9" fmla="*/ 182 h 907"/>
                <a:gd name="T10" fmla="*/ 468 w 1141"/>
                <a:gd name="T11" fmla="*/ 194 h 907"/>
                <a:gd name="T12" fmla="*/ 487 w 1141"/>
                <a:gd name="T13" fmla="*/ 221 h 907"/>
                <a:gd name="T14" fmla="*/ 487 w 1141"/>
                <a:gd name="T15" fmla="*/ 260 h 907"/>
                <a:gd name="T16" fmla="*/ 0 60000 65536"/>
                <a:gd name="T17" fmla="*/ 0 60000 65536"/>
                <a:gd name="T18" fmla="*/ 0 60000 65536"/>
                <a:gd name="T19" fmla="*/ 0 60000 65536"/>
                <a:gd name="T20" fmla="*/ 0 60000 65536"/>
                <a:gd name="T21" fmla="*/ 0 60000 65536"/>
                <a:gd name="T22" fmla="*/ 0 60000 65536"/>
                <a:gd name="T23" fmla="*/ 0 60000 65536"/>
                <a:gd name="T24" fmla="*/ 0 w 1141"/>
                <a:gd name="T25" fmla="*/ 0 h 907"/>
                <a:gd name="T26" fmla="*/ 1141 w 1141"/>
                <a:gd name="T27" fmla="*/ 907 h 9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1" h="907">
                  <a:moveTo>
                    <a:pt x="0" y="0"/>
                  </a:moveTo>
                  <a:cubicBezTo>
                    <a:pt x="94" y="7"/>
                    <a:pt x="189" y="15"/>
                    <a:pt x="272" y="45"/>
                  </a:cubicBezTo>
                  <a:cubicBezTo>
                    <a:pt x="355" y="75"/>
                    <a:pt x="423" y="98"/>
                    <a:pt x="499" y="181"/>
                  </a:cubicBezTo>
                  <a:cubicBezTo>
                    <a:pt x="575" y="264"/>
                    <a:pt x="651" y="468"/>
                    <a:pt x="726" y="544"/>
                  </a:cubicBezTo>
                  <a:cubicBezTo>
                    <a:pt x="801" y="620"/>
                    <a:pt x="892" y="612"/>
                    <a:pt x="952" y="635"/>
                  </a:cubicBezTo>
                  <a:cubicBezTo>
                    <a:pt x="1012" y="658"/>
                    <a:pt x="1059" y="657"/>
                    <a:pt x="1089" y="680"/>
                  </a:cubicBezTo>
                  <a:cubicBezTo>
                    <a:pt x="1119" y="703"/>
                    <a:pt x="1127" y="733"/>
                    <a:pt x="1134" y="771"/>
                  </a:cubicBezTo>
                  <a:cubicBezTo>
                    <a:pt x="1141" y="809"/>
                    <a:pt x="1137" y="858"/>
                    <a:pt x="1134" y="907"/>
                  </a:cubicBezTo>
                </a:path>
              </a:pathLst>
            </a:custGeom>
            <a:noFill/>
            <a:ln w="9525">
              <a:solidFill>
                <a:schemeClr val="tx1"/>
              </a:solidFill>
              <a:round/>
              <a:headEnd/>
              <a:tailEnd/>
            </a:ln>
          </p:spPr>
          <p:txBody>
            <a:bodyPr/>
            <a:lstStyle/>
            <a:p>
              <a:endParaRPr lang="fa-IR"/>
            </a:p>
          </p:txBody>
        </p:sp>
        <p:sp>
          <p:nvSpPr>
            <p:cNvPr id="25616" name="Oval 20"/>
            <p:cNvSpPr>
              <a:spLocks noChangeArrowheads="1"/>
            </p:cNvSpPr>
            <p:nvPr/>
          </p:nvSpPr>
          <p:spPr bwMode="auto">
            <a:xfrm>
              <a:off x="2130" y="3271"/>
              <a:ext cx="46" cy="46"/>
            </a:xfrm>
            <a:prstGeom prst="ellipse">
              <a:avLst/>
            </a:prstGeom>
            <a:solidFill>
              <a:schemeClr val="tx1"/>
            </a:solidFill>
            <a:ln w="9525">
              <a:solidFill>
                <a:schemeClr val="tx1"/>
              </a:solidFill>
              <a:round/>
              <a:headEnd/>
              <a:tailEnd/>
            </a:ln>
          </p:spPr>
          <p:txBody>
            <a:bodyPr wrap="none" anchor="ctr"/>
            <a:lstStyle/>
            <a:p>
              <a:pPr algn="ctr"/>
              <a:endParaRPr lang="fa-IR"/>
            </a:p>
          </p:txBody>
        </p:sp>
        <p:sp>
          <p:nvSpPr>
            <p:cNvPr id="25617" name="Line 21"/>
            <p:cNvSpPr>
              <a:spLocks noChangeShapeType="1"/>
            </p:cNvSpPr>
            <p:nvPr/>
          </p:nvSpPr>
          <p:spPr bwMode="auto">
            <a:xfrm flipV="1">
              <a:off x="1565" y="1026"/>
              <a:ext cx="0" cy="2631"/>
            </a:xfrm>
            <a:prstGeom prst="line">
              <a:avLst/>
            </a:prstGeom>
            <a:noFill/>
            <a:ln w="28575">
              <a:solidFill>
                <a:schemeClr val="tx1"/>
              </a:solidFill>
              <a:round/>
              <a:headEnd/>
              <a:tailEnd type="arrow" w="med" len="med"/>
            </a:ln>
          </p:spPr>
          <p:txBody>
            <a:bodyPr/>
            <a:lstStyle/>
            <a:p>
              <a:endParaRPr lang="en-US"/>
            </a:p>
          </p:txBody>
        </p:sp>
        <p:sp>
          <p:nvSpPr>
            <p:cNvPr id="25618" name="Text Box 22"/>
            <p:cNvSpPr txBox="1">
              <a:spLocks noChangeArrowheads="1"/>
            </p:cNvSpPr>
            <p:nvPr/>
          </p:nvSpPr>
          <p:spPr bwMode="auto">
            <a:xfrm>
              <a:off x="1156" y="840"/>
              <a:ext cx="908" cy="231"/>
            </a:xfrm>
            <a:prstGeom prst="rect">
              <a:avLst/>
            </a:prstGeom>
            <a:noFill/>
            <a:ln w="9525">
              <a:noFill/>
              <a:miter lim="800000"/>
              <a:headEnd/>
              <a:tailEnd/>
            </a:ln>
          </p:spPr>
          <p:txBody>
            <a:bodyPr>
              <a:spAutoFit/>
            </a:bodyPr>
            <a:lstStyle/>
            <a:p>
              <a:pPr>
                <a:spcBef>
                  <a:spcPct val="50000"/>
                </a:spcBef>
              </a:pPr>
              <a:r>
                <a:rPr lang="en-US" b="1">
                  <a:cs typeface="Zar" pitchFamily="2" charset="-78"/>
                </a:rPr>
                <a:t>evaluation</a:t>
              </a:r>
            </a:p>
          </p:txBody>
        </p:sp>
        <p:sp>
          <p:nvSpPr>
            <p:cNvPr id="25619" name="Text Box 23"/>
            <p:cNvSpPr txBox="1">
              <a:spLocks noChangeArrowheads="1"/>
            </p:cNvSpPr>
            <p:nvPr/>
          </p:nvSpPr>
          <p:spPr bwMode="auto">
            <a:xfrm>
              <a:off x="2608" y="3067"/>
              <a:ext cx="908" cy="387"/>
            </a:xfrm>
            <a:prstGeom prst="rect">
              <a:avLst/>
            </a:prstGeom>
            <a:noFill/>
            <a:ln w="9525">
              <a:noFill/>
              <a:miter lim="800000"/>
              <a:headEnd/>
              <a:tailEnd/>
            </a:ln>
          </p:spPr>
          <p:txBody>
            <a:bodyPr>
              <a:spAutoFit/>
            </a:bodyPr>
            <a:lstStyle/>
            <a:p>
              <a:pPr>
                <a:lnSpc>
                  <a:spcPct val="70000"/>
                </a:lnSpc>
                <a:spcBef>
                  <a:spcPct val="50000"/>
                </a:spcBef>
              </a:pPr>
              <a:r>
                <a:rPr lang="en-US" b="1">
                  <a:cs typeface="Zar" pitchFamily="2" charset="-78"/>
                </a:rPr>
                <a:t>Current</a:t>
              </a:r>
            </a:p>
            <a:p>
              <a:pPr>
                <a:lnSpc>
                  <a:spcPct val="70000"/>
                </a:lnSpc>
                <a:spcBef>
                  <a:spcPct val="50000"/>
                </a:spcBef>
              </a:pPr>
              <a:r>
                <a:rPr lang="en-US" b="1">
                  <a:cs typeface="Zar" pitchFamily="2" charset="-78"/>
                </a:rPr>
                <a:t>state</a:t>
              </a:r>
            </a:p>
          </p:txBody>
        </p:sp>
        <p:sp>
          <p:nvSpPr>
            <p:cNvPr id="25620" name="Line 24"/>
            <p:cNvSpPr>
              <a:spLocks noChangeShapeType="1"/>
            </p:cNvSpPr>
            <p:nvPr/>
          </p:nvSpPr>
          <p:spPr bwMode="auto">
            <a:xfrm flipH="1">
              <a:off x="2200" y="3203"/>
              <a:ext cx="408" cy="91"/>
            </a:xfrm>
            <a:prstGeom prst="line">
              <a:avLst/>
            </a:prstGeom>
            <a:noFill/>
            <a:ln w="9525">
              <a:solidFill>
                <a:schemeClr val="tx1"/>
              </a:solidFill>
              <a:round/>
              <a:headEnd/>
              <a:tailEnd type="triangle" w="med" len="med"/>
            </a:ln>
          </p:spPr>
          <p:txBody>
            <a:bodyPr/>
            <a:lstStyle/>
            <a:p>
              <a:endParaRPr lang="en-US"/>
            </a:p>
          </p:txBody>
        </p:sp>
      </p:grpSp>
      <p:sp>
        <p:nvSpPr>
          <p:cNvPr id="25605" name="Text Box 25"/>
          <p:cNvSpPr txBox="1">
            <a:spLocks noChangeArrowheads="1"/>
          </p:cNvSpPr>
          <p:nvPr/>
        </p:nvSpPr>
        <p:spPr bwMode="auto">
          <a:xfrm>
            <a:off x="3448050" y="5029200"/>
            <a:ext cx="5543550" cy="835025"/>
          </a:xfrm>
          <a:prstGeom prst="rect">
            <a:avLst/>
          </a:prstGeom>
          <a:noFill/>
          <a:ln w="9525">
            <a:noFill/>
            <a:miter lim="800000"/>
            <a:headEnd/>
            <a:tailEnd/>
          </a:ln>
        </p:spPr>
        <p:txBody>
          <a:bodyPr>
            <a:spAutoFit/>
          </a:bodyPr>
          <a:lstStyle/>
          <a:p>
            <a:pPr algn="just" rtl="1">
              <a:lnSpc>
                <a:spcPct val="135000"/>
              </a:lnSpc>
              <a:spcBef>
                <a:spcPct val="50000"/>
              </a:spcBef>
            </a:pPr>
            <a:r>
              <a:rPr lang="fa-IR" b="1">
                <a:solidFill>
                  <a:srgbClr val="000099"/>
                </a:solidFill>
                <a:cs typeface="B Nazanin" pitchFamily="2" charset="-78"/>
              </a:rPr>
              <a:t>الگوريتم</a:t>
            </a:r>
            <a:r>
              <a:rPr lang="fa-IR" b="1">
                <a:solidFill>
                  <a:srgbClr val="000099"/>
                </a:solidFill>
                <a:cs typeface="Zar" pitchFamily="2" charset="-78"/>
              </a:rPr>
              <a:t>‌</a:t>
            </a:r>
            <a:r>
              <a:rPr lang="fa-IR" b="1">
                <a:solidFill>
                  <a:srgbClr val="000099"/>
                </a:solidFill>
                <a:cs typeface="B Nazanin" pitchFamily="2" charset="-78"/>
              </a:rPr>
              <a:t>هاي اصلاح تکراري سعي بر يافتن قله</a:t>
            </a:r>
            <a:r>
              <a:rPr lang="fa-IR" b="1">
                <a:solidFill>
                  <a:srgbClr val="000099"/>
                </a:solidFill>
                <a:cs typeface="Zar" pitchFamily="2" charset="-78"/>
              </a:rPr>
              <a:t>‌</a:t>
            </a:r>
            <a:r>
              <a:rPr lang="fa-IR" b="1">
                <a:solidFill>
                  <a:srgbClr val="000099"/>
                </a:solidFill>
                <a:cs typeface="B Nazanin" pitchFamily="2" charset="-78"/>
              </a:rPr>
              <a:t>هايي بروي سطح حالات دارند، جائي که ارتفاع توسط تابع ارزيابي تعريف مي</a:t>
            </a:r>
            <a:r>
              <a:rPr lang="fa-IR" b="1">
                <a:solidFill>
                  <a:srgbClr val="000099"/>
                </a:solidFill>
                <a:cs typeface="Zar" pitchFamily="2" charset="-78"/>
              </a:rPr>
              <a:t>‌</a:t>
            </a:r>
            <a:r>
              <a:rPr lang="fa-IR" b="1">
                <a:solidFill>
                  <a:srgbClr val="000099"/>
                </a:solidFill>
                <a:cs typeface="B Nazanin" pitchFamily="2" charset="-78"/>
              </a:rPr>
              <a:t>شود.</a:t>
            </a:r>
            <a:endParaRPr lang="en-US" b="1">
              <a:solidFill>
                <a:srgbClr val="000099"/>
              </a:solidFill>
              <a:cs typeface="B Nazanin" pitchFamily="2" charset="-78"/>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a:noFill/>
        </p:spPr>
        <p:txBody>
          <a:bodyPr/>
          <a:lstStyle/>
          <a:p>
            <a:fld id="{1CE5FF6E-4A23-4EEC-90EA-4F3F6397FFD6}" type="slidenum">
              <a:rPr lang="fa-IR" smtClean="0">
                <a:latin typeface="Arial" charset="0"/>
                <a:cs typeface="Arial" charset="0"/>
              </a:rPr>
              <a:pPr/>
              <a:t>22</a:t>
            </a:fld>
            <a:endParaRPr lang="en-US" smtClean="0">
              <a:latin typeface="Arial" charset="0"/>
              <a:cs typeface="Arial" charset="0"/>
            </a:endParaRPr>
          </a:p>
        </p:txBody>
      </p:sp>
      <p:sp>
        <p:nvSpPr>
          <p:cNvPr id="26627" name="Rectangle 2"/>
          <p:cNvSpPr>
            <a:spLocks noGrp="1" noChangeArrowheads="1"/>
          </p:cNvSpPr>
          <p:nvPr>
            <p:ph type="title"/>
          </p:nvPr>
        </p:nvSpPr>
        <p:spPr>
          <a:xfrm>
            <a:off x="685800" y="76200"/>
            <a:ext cx="8229600" cy="838200"/>
          </a:xfrm>
        </p:spPr>
        <p:txBody>
          <a:bodyPr/>
          <a:lstStyle/>
          <a:p>
            <a:pPr algn="r" rtl="1" eaLnBrk="1" hangingPunct="1"/>
            <a:r>
              <a:rPr lang="ar-SA" sz="3600" smtClean="0">
                <a:solidFill>
                  <a:schemeClr val="bg1"/>
                </a:solidFill>
                <a:cs typeface="B Titr" pitchFamily="2" charset="-78"/>
              </a:rPr>
              <a:t>الگوريتم</a:t>
            </a:r>
            <a:r>
              <a:rPr lang="ar-SA" sz="3600" smtClean="0">
                <a:solidFill>
                  <a:schemeClr val="bg1"/>
                </a:solidFill>
              </a:rPr>
              <a:t>‌</a:t>
            </a:r>
            <a:r>
              <a:rPr lang="ar-SA" sz="3600" smtClean="0">
                <a:solidFill>
                  <a:schemeClr val="bg1"/>
                </a:solidFill>
                <a:cs typeface="B Titr" pitchFamily="2" charset="-78"/>
              </a:rPr>
              <a:t>هاي اصلاح تکراري</a:t>
            </a:r>
            <a:endParaRPr lang="en-US" sz="3600" smtClean="0">
              <a:solidFill>
                <a:schemeClr val="bg1"/>
              </a:solidFill>
              <a:cs typeface="B Titr" pitchFamily="2" charset="-78"/>
            </a:endParaRPr>
          </a:p>
        </p:txBody>
      </p:sp>
      <p:sp>
        <p:nvSpPr>
          <p:cNvPr id="26628" name="Text Box 25"/>
          <p:cNvSpPr txBox="1">
            <a:spLocks noChangeArrowheads="1"/>
          </p:cNvSpPr>
          <p:nvPr/>
        </p:nvSpPr>
        <p:spPr bwMode="auto">
          <a:xfrm>
            <a:off x="642938" y="2133600"/>
            <a:ext cx="7986712" cy="2211388"/>
          </a:xfrm>
          <a:prstGeom prst="rect">
            <a:avLst/>
          </a:prstGeom>
          <a:noFill/>
          <a:ln w="9525">
            <a:noFill/>
            <a:miter lim="800000"/>
            <a:headEnd/>
            <a:tailEnd/>
          </a:ln>
        </p:spPr>
        <p:txBody>
          <a:bodyPr>
            <a:spAutoFit/>
          </a:bodyPr>
          <a:lstStyle/>
          <a:p>
            <a:pPr marL="342900" indent="-342900" algn="just" rtl="1">
              <a:lnSpc>
                <a:spcPct val="135000"/>
              </a:lnSpc>
            </a:pPr>
            <a:r>
              <a:rPr lang="ar-SA" sz="2400" b="1" u="sng">
                <a:solidFill>
                  <a:srgbClr val="7F5429"/>
                </a:solidFill>
                <a:cs typeface="B Nazanin" pitchFamily="2" charset="-78"/>
              </a:rPr>
              <a:t>اين الگوريتم‌ها به دو گره اصلي تقسيم مي‌شوند.</a:t>
            </a:r>
            <a:endParaRPr lang="fa-IR" sz="2400" b="1" u="sng">
              <a:solidFill>
                <a:srgbClr val="7F5429"/>
              </a:solidFill>
              <a:cs typeface="B Nazanin" pitchFamily="2" charset="-78"/>
            </a:endParaRPr>
          </a:p>
          <a:p>
            <a:pPr marL="342900" indent="-342900" algn="just" rtl="1">
              <a:lnSpc>
                <a:spcPct val="135000"/>
              </a:lnSpc>
            </a:pPr>
            <a:endParaRPr lang="fa-IR" sz="2400" b="1" u="sng">
              <a:solidFill>
                <a:srgbClr val="7F5429"/>
              </a:solidFill>
              <a:cs typeface="B Nazanin" pitchFamily="2" charset="-78"/>
            </a:endParaRPr>
          </a:p>
          <a:p>
            <a:pPr marL="342900" indent="-342900" algn="just" rtl="1">
              <a:lnSpc>
                <a:spcPct val="135000"/>
              </a:lnSpc>
              <a:buClr>
                <a:srgbClr val="7F5429"/>
              </a:buClr>
              <a:buFont typeface="Wingdings" pitchFamily="2" charset="2"/>
              <a:buChar char="v"/>
            </a:pPr>
            <a:r>
              <a:rPr lang="en-US" sz="2400">
                <a:cs typeface="B Nazanin" pitchFamily="2" charset="-78"/>
              </a:rPr>
              <a:t> </a:t>
            </a:r>
            <a:r>
              <a:rPr lang="ar-SA" sz="2400">
                <a:cs typeface="B Nazanin" pitchFamily="2" charset="-78"/>
              </a:rPr>
              <a:t>الگوريتم‌هاي تپه‌نوردي </a:t>
            </a:r>
            <a:r>
              <a:rPr lang="en-US" sz="2400">
                <a:cs typeface="B Nazanin" pitchFamily="2" charset="-78"/>
              </a:rPr>
              <a:t>(Hill-climbing)</a:t>
            </a:r>
          </a:p>
          <a:p>
            <a:pPr marL="342900" indent="-342900" algn="just" rtl="1">
              <a:lnSpc>
                <a:spcPct val="200000"/>
              </a:lnSpc>
              <a:buClr>
                <a:srgbClr val="7F5429"/>
              </a:buClr>
              <a:buFont typeface="Wingdings" pitchFamily="2" charset="2"/>
              <a:buChar char="v"/>
            </a:pPr>
            <a:r>
              <a:rPr lang="en-US" sz="2400">
                <a:cs typeface="B Nazanin" pitchFamily="2" charset="-78"/>
              </a:rPr>
              <a:t>Simulated annealing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2"/>
          </p:nvPr>
        </p:nvSpPr>
        <p:spPr>
          <a:noFill/>
        </p:spPr>
        <p:txBody>
          <a:bodyPr/>
          <a:lstStyle/>
          <a:p>
            <a:fld id="{1F5FB565-84F6-4B30-84B6-AFD3AF604B62}" type="slidenum">
              <a:rPr lang="fa-IR" smtClean="0">
                <a:latin typeface="Arial" charset="0"/>
                <a:cs typeface="Arial" charset="0"/>
              </a:rPr>
              <a:pPr/>
              <a:t>23</a:t>
            </a:fld>
            <a:endParaRPr lang="en-US" smtClean="0">
              <a:latin typeface="Arial" charset="0"/>
              <a:cs typeface="Arial" charset="0"/>
            </a:endParaRPr>
          </a:p>
        </p:txBody>
      </p:sp>
      <p:sp>
        <p:nvSpPr>
          <p:cNvPr id="27651" name="Rectangle 2"/>
          <p:cNvSpPr>
            <a:spLocks noGrp="1" noChangeArrowheads="1"/>
          </p:cNvSpPr>
          <p:nvPr>
            <p:ph type="title"/>
          </p:nvPr>
        </p:nvSpPr>
        <p:spPr>
          <a:xfrm>
            <a:off x="685800" y="76200"/>
            <a:ext cx="8229600" cy="838200"/>
          </a:xfrm>
        </p:spPr>
        <p:txBody>
          <a:bodyPr/>
          <a:lstStyle/>
          <a:p>
            <a:pPr algn="r" rtl="1" eaLnBrk="1" hangingPunct="1"/>
            <a:r>
              <a:rPr lang="fa-IR" sz="3200" smtClean="0">
                <a:solidFill>
                  <a:schemeClr val="bg1"/>
                </a:solidFill>
                <a:cs typeface="B Titr" pitchFamily="2" charset="-78"/>
              </a:rPr>
              <a:t>الگوریتمهای جست وجوی محلی و مسئله های بهینه سازی</a:t>
            </a:r>
            <a:endParaRPr lang="en-US" sz="3200" smtClean="0">
              <a:solidFill>
                <a:schemeClr val="bg1"/>
              </a:solidFill>
              <a:cs typeface="B Titr" pitchFamily="2" charset="-78"/>
            </a:endParaRPr>
          </a:p>
        </p:txBody>
      </p:sp>
      <p:sp>
        <p:nvSpPr>
          <p:cNvPr id="196611" name="Text Box 3"/>
          <p:cNvSpPr txBox="1">
            <a:spLocks noChangeArrowheads="1"/>
          </p:cNvSpPr>
          <p:nvPr/>
        </p:nvSpPr>
        <p:spPr bwMode="auto">
          <a:xfrm>
            <a:off x="800100" y="1127125"/>
            <a:ext cx="7543800" cy="2378075"/>
          </a:xfrm>
          <a:prstGeom prst="rect">
            <a:avLst/>
          </a:prstGeom>
          <a:noFill/>
          <a:ln w="9525">
            <a:noFill/>
            <a:miter lim="800000"/>
            <a:headEnd/>
            <a:tailEnd/>
          </a:ln>
        </p:spPr>
        <p:txBody>
          <a:bodyPr>
            <a:spAutoFit/>
          </a:bodyPr>
          <a:lstStyle/>
          <a:p>
            <a:pPr indent="288925" algn="just" rtl="1">
              <a:lnSpc>
                <a:spcPct val="150000"/>
              </a:lnSpc>
              <a:buFontTx/>
              <a:buChar char="•"/>
            </a:pPr>
            <a:r>
              <a:rPr lang="fa-IR" sz="2000" b="1">
                <a:cs typeface="B Nazanin" pitchFamily="2" charset="-78"/>
              </a:rPr>
              <a:t>اگر مسیر رسیدن به هدف مهم نباشد الگوریتهای جست و جوی محلی با استفاده از حالت فعلی عمل می کنند و فقط به همسایه های آن حالت منتقل می شوند.</a:t>
            </a:r>
          </a:p>
          <a:p>
            <a:pPr indent="288925" algn="just" rtl="1">
              <a:lnSpc>
                <a:spcPct val="150000"/>
              </a:lnSpc>
              <a:buFontTx/>
              <a:buChar char="•"/>
            </a:pPr>
            <a:r>
              <a:rPr lang="fa-IR" sz="2000" b="1">
                <a:cs typeface="B Nazanin" pitchFamily="2" charset="-78"/>
              </a:rPr>
              <a:t>الگوریتمهای جست و جوی محلی علاوه بر یافتن هدف برای حل مسئله های بهینه</a:t>
            </a:r>
            <a:r>
              <a:rPr lang="en-US" sz="2000" b="1">
                <a:latin typeface="B Nazanin" pitchFamily="2" charset="-78"/>
                <a:cs typeface="B Nazanin" pitchFamily="2" charset="-78"/>
              </a:rPr>
              <a:t>‌</a:t>
            </a:r>
            <a:r>
              <a:rPr lang="fa-IR" sz="2000" b="1">
                <a:cs typeface="B Nazanin" pitchFamily="2" charset="-78"/>
              </a:rPr>
              <a:t>سازی نیز مفیدند. در این مسئله ها هدف یافتن بهترین حالت بر اساس تابع هدف است.</a:t>
            </a:r>
            <a:r>
              <a:rPr lang="en-US" sz="2000" b="1">
                <a:cs typeface="B Nazanin" pitchFamily="2" charset="-78"/>
              </a:rPr>
              <a:t> </a:t>
            </a:r>
          </a:p>
        </p:txBody>
      </p:sp>
      <p:sp>
        <p:nvSpPr>
          <p:cNvPr id="196612" name="Rectangle 4"/>
          <p:cNvSpPr>
            <a:spLocks noChangeArrowheads="1"/>
          </p:cNvSpPr>
          <p:nvPr/>
        </p:nvSpPr>
        <p:spPr bwMode="auto">
          <a:xfrm>
            <a:off x="457200" y="3675063"/>
            <a:ext cx="8158163" cy="1735137"/>
          </a:xfrm>
          <a:prstGeom prst="rect">
            <a:avLst/>
          </a:prstGeom>
          <a:noFill/>
          <a:ln w="9525">
            <a:noFill/>
            <a:miter lim="800000"/>
            <a:headEnd/>
            <a:tailEnd/>
          </a:ln>
          <a:effectLst/>
        </p:spPr>
        <p:txBody>
          <a:bodyPr anchor="ctr">
            <a:spAutoFit/>
          </a:bodyPr>
          <a:lstStyle/>
          <a:p>
            <a:pPr algn="just" rtl="1">
              <a:lnSpc>
                <a:spcPct val="150000"/>
              </a:lnSpc>
              <a:tabLst>
                <a:tab pos="15875" algn="l"/>
                <a:tab pos="244475" algn="l"/>
              </a:tabLst>
              <a:defRPr/>
            </a:pPr>
            <a:r>
              <a:rPr lang="fa-IR" sz="2400" b="1">
                <a:solidFill>
                  <a:srgbClr val="1108C4"/>
                </a:solidFill>
                <a:effectLst>
                  <a:outerShdw blurRad="38100" dist="38100" dir="2700000" algn="tl">
                    <a:srgbClr val="C0C0C0"/>
                  </a:outerShdw>
                </a:effectLst>
                <a:latin typeface="Arial" pitchFamily="34" charset="0"/>
                <a:cs typeface="B Nazanin" pitchFamily="2" charset="-78"/>
              </a:rPr>
              <a:t>جست و جوی تپه نوردی (جست و جوی محلی حریصانه)</a:t>
            </a:r>
            <a:endParaRPr lang="en-US" sz="2400" b="1">
              <a:solidFill>
                <a:srgbClr val="1108C4"/>
              </a:solidFill>
              <a:effectLst>
                <a:outerShdw blurRad="38100" dist="38100" dir="2700000" algn="tl">
                  <a:srgbClr val="C0C0C0"/>
                </a:outerShdw>
              </a:effectLst>
              <a:latin typeface="Arial" pitchFamily="34" charset="0"/>
              <a:cs typeface="B Nazanin" pitchFamily="2" charset="-78"/>
            </a:endParaRPr>
          </a:p>
          <a:p>
            <a:pPr algn="just" rtl="1">
              <a:lnSpc>
                <a:spcPct val="150000"/>
              </a:lnSpc>
              <a:tabLst>
                <a:tab pos="15875" algn="l"/>
                <a:tab pos="244475" algn="l"/>
              </a:tabLst>
              <a:defRPr/>
            </a:pPr>
            <a:r>
              <a:rPr lang="fa-IR" sz="2400" b="1">
                <a:latin typeface="Arial" pitchFamily="34" charset="0"/>
                <a:cs typeface="B Nazanin" pitchFamily="2" charset="-78"/>
              </a:rPr>
              <a:t>این الگوریتم حلقه ای است که در جهت افزایش مقدار حرکت می کند وقتی به قله ای رسید که هیچ همسایه ای از آن بلند تر نیست خاتمه می یابد</a:t>
            </a:r>
            <a:r>
              <a:rPr lang="en-US" sz="2400" b="1">
                <a:latin typeface="Arial" pitchFamily="34" charset="0"/>
                <a:cs typeface="B Nazanin" pitchFamily="2" charset="-78"/>
              </a:rPr>
              <a:t>.</a:t>
            </a:r>
            <a:r>
              <a:rPr lang="en-US" sz="2400">
                <a:latin typeface="Arial" pitchFamily="34" charset="0"/>
                <a:cs typeface="B Nazanin" pitchFamily="2" charset="-78"/>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6611">
                                            <p:txEl>
                                              <p:pRg st="0" end="0"/>
                                            </p:txEl>
                                          </p:spTgt>
                                        </p:tgtEl>
                                        <p:attrNameLst>
                                          <p:attrName>style.visibility</p:attrName>
                                        </p:attrNameLst>
                                      </p:cBhvr>
                                      <p:to>
                                        <p:strVal val="visible"/>
                                      </p:to>
                                    </p:set>
                                    <p:animEffect transition="in" filter="wipe(up)">
                                      <p:cBhvr>
                                        <p:cTn id="7" dur="500"/>
                                        <p:tgtEl>
                                          <p:spTgt spid="1966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96611">
                                            <p:txEl>
                                              <p:pRg st="1" end="1"/>
                                            </p:txEl>
                                          </p:spTgt>
                                        </p:tgtEl>
                                        <p:attrNameLst>
                                          <p:attrName>style.visibility</p:attrName>
                                        </p:attrNameLst>
                                      </p:cBhvr>
                                      <p:to>
                                        <p:strVal val="visible"/>
                                      </p:to>
                                    </p:set>
                                    <p:animEffect transition="in" filter="wipe(up)">
                                      <p:cBhvr>
                                        <p:cTn id="12" dur="500"/>
                                        <p:tgtEl>
                                          <p:spTgt spid="1966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96612">
                                            <p:txEl>
                                              <p:pRg st="0" end="0"/>
                                            </p:txEl>
                                          </p:spTgt>
                                        </p:tgtEl>
                                        <p:attrNameLst>
                                          <p:attrName>style.visibility</p:attrName>
                                        </p:attrNameLst>
                                      </p:cBhvr>
                                      <p:to>
                                        <p:strVal val="visible"/>
                                      </p:to>
                                    </p:set>
                                    <p:animEffect transition="in" filter="wipe(right)">
                                      <p:cBhvr>
                                        <p:cTn id="17" dur="500"/>
                                        <p:tgtEl>
                                          <p:spTgt spid="196612">
                                            <p:txEl>
                                              <p:pRg st="0" end="0"/>
                                            </p:txEl>
                                          </p:spTgt>
                                        </p:tgtEl>
                                      </p:cBhvr>
                                    </p:animEffect>
                                  </p:childTnLst>
                                </p:cTn>
                              </p:par>
                            </p:childTnLst>
                          </p:cTn>
                        </p:par>
                        <p:par>
                          <p:cTn id="18" fill="hold">
                            <p:stCondLst>
                              <p:cond delay="500"/>
                            </p:stCondLst>
                            <p:childTnLst>
                              <p:par>
                                <p:cTn id="19" presetID="22" presetClass="entr" presetSubtype="2" fill="hold" grpId="0" nodeType="afterEffect">
                                  <p:stCondLst>
                                    <p:cond delay="0"/>
                                  </p:stCondLst>
                                  <p:childTnLst>
                                    <p:set>
                                      <p:cBhvr>
                                        <p:cTn id="20" dur="1" fill="hold">
                                          <p:stCondLst>
                                            <p:cond delay="0"/>
                                          </p:stCondLst>
                                        </p:cTn>
                                        <p:tgtEl>
                                          <p:spTgt spid="196612">
                                            <p:txEl>
                                              <p:pRg st="1" end="1"/>
                                            </p:txEl>
                                          </p:spTgt>
                                        </p:tgtEl>
                                        <p:attrNameLst>
                                          <p:attrName>style.visibility</p:attrName>
                                        </p:attrNameLst>
                                      </p:cBhvr>
                                      <p:to>
                                        <p:strVal val="visible"/>
                                      </p:to>
                                    </p:set>
                                    <p:animEffect transition="in" filter="wipe(right)">
                                      <p:cBhvr>
                                        <p:cTn id="21" dur="500"/>
                                        <p:tgtEl>
                                          <p:spTgt spid="1966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build="allAtOnce"/>
      <p:bldP spid="196612" grpId="0" build="allAtOnce"/>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4"/>
          <p:cNvSpPr>
            <a:spLocks noGrp="1"/>
          </p:cNvSpPr>
          <p:nvPr>
            <p:ph type="sldNum" sz="quarter" idx="12"/>
          </p:nvPr>
        </p:nvSpPr>
        <p:spPr>
          <a:noFill/>
        </p:spPr>
        <p:txBody>
          <a:bodyPr/>
          <a:lstStyle/>
          <a:p>
            <a:fld id="{08861E21-D6CB-49AC-965D-5DFDBDE75B54}" type="slidenum">
              <a:rPr lang="fa-IR" smtClean="0">
                <a:latin typeface="Arial" charset="0"/>
                <a:cs typeface="Arial" charset="0"/>
              </a:rPr>
              <a:pPr/>
              <a:t>24</a:t>
            </a:fld>
            <a:endParaRPr lang="en-US" smtClean="0">
              <a:latin typeface="Arial" charset="0"/>
              <a:cs typeface="Arial" charset="0"/>
            </a:endParaRPr>
          </a:p>
        </p:txBody>
      </p:sp>
      <p:sp>
        <p:nvSpPr>
          <p:cNvPr id="28675" name="Rectangle 4"/>
          <p:cNvSpPr>
            <a:spLocks noGrp="1" noChangeArrowheads="1"/>
          </p:cNvSpPr>
          <p:nvPr>
            <p:ph type="title"/>
          </p:nvPr>
        </p:nvSpPr>
        <p:spPr>
          <a:xfrm>
            <a:off x="533400" y="76200"/>
            <a:ext cx="8229600" cy="762000"/>
          </a:xfrm>
        </p:spPr>
        <p:txBody>
          <a:bodyPr/>
          <a:lstStyle/>
          <a:p>
            <a:pPr algn="r" rtl="1" eaLnBrk="1" hangingPunct="1"/>
            <a:r>
              <a:rPr lang="fa-IR" sz="3200" b="1" smtClean="0">
                <a:solidFill>
                  <a:schemeClr val="bg1"/>
                </a:solidFill>
                <a:cs typeface="B Titr" pitchFamily="2" charset="-78"/>
              </a:rPr>
              <a:t>جست و جوی تپه نوردی (جست و جوی محلی حریصانه)</a:t>
            </a:r>
            <a:endParaRPr lang="en-US" sz="3200" smtClean="0">
              <a:solidFill>
                <a:schemeClr val="bg1"/>
              </a:solidFill>
              <a:cs typeface="B Titr" pitchFamily="2" charset="-78"/>
            </a:endParaRPr>
          </a:p>
        </p:txBody>
      </p:sp>
      <p:sp>
        <p:nvSpPr>
          <p:cNvPr id="28676" name="Text Box 6"/>
          <p:cNvSpPr txBox="1">
            <a:spLocks noChangeArrowheads="1"/>
          </p:cNvSpPr>
          <p:nvPr/>
        </p:nvSpPr>
        <p:spPr bwMode="auto">
          <a:xfrm>
            <a:off x="762000" y="1447800"/>
            <a:ext cx="7599363" cy="1514475"/>
          </a:xfrm>
          <a:prstGeom prst="rect">
            <a:avLst/>
          </a:prstGeom>
          <a:noFill/>
          <a:ln w="9525">
            <a:noFill/>
            <a:miter lim="800000"/>
            <a:headEnd/>
            <a:tailEnd/>
          </a:ln>
        </p:spPr>
        <p:txBody>
          <a:bodyPr tIns="0" bIns="0" anchor="ctr"/>
          <a:lstStyle/>
          <a:p>
            <a:pPr>
              <a:buSzPts val="3200"/>
              <a:buFontTx/>
              <a:buChar char="•"/>
            </a:pPr>
            <a:r>
              <a:rPr lang="en-US" sz="3200">
                <a:latin typeface="Times New Roman" pitchFamily="18" charset="0"/>
              </a:rPr>
              <a:t> Apply the rule that increases the most the current state value</a:t>
            </a:r>
          </a:p>
          <a:p>
            <a:pPr>
              <a:buSzPts val="3200"/>
              <a:buFontTx/>
              <a:buChar char="•"/>
            </a:pPr>
            <a:r>
              <a:rPr lang="en-US" sz="3200">
                <a:latin typeface="Times New Roman" pitchFamily="18" charset="0"/>
              </a:rPr>
              <a:t> Move in the direction of the greatest gradient</a:t>
            </a:r>
            <a:endParaRPr lang="en-US"/>
          </a:p>
        </p:txBody>
      </p:sp>
      <p:sp>
        <p:nvSpPr>
          <p:cNvPr id="28677" name="Line 7"/>
          <p:cNvSpPr>
            <a:spLocks noChangeShapeType="1"/>
          </p:cNvSpPr>
          <p:nvPr/>
        </p:nvSpPr>
        <p:spPr bwMode="auto">
          <a:xfrm>
            <a:off x="2039938" y="3340100"/>
            <a:ext cx="0" cy="1420813"/>
          </a:xfrm>
          <a:prstGeom prst="line">
            <a:avLst/>
          </a:prstGeom>
          <a:noFill/>
          <a:ln w="9525">
            <a:solidFill>
              <a:srgbClr val="00007D"/>
            </a:solidFill>
            <a:round/>
            <a:headEnd type="stealth" w="med" len="med"/>
            <a:tailEnd/>
          </a:ln>
        </p:spPr>
        <p:txBody>
          <a:bodyPr tIns="0" bIns="0" anchor="ctr"/>
          <a:lstStyle/>
          <a:p>
            <a:endParaRPr lang="en-US"/>
          </a:p>
        </p:txBody>
      </p:sp>
      <p:sp>
        <p:nvSpPr>
          <p:cNvPr id="28678" name="Freeform 8"/>
          <p:cNvSpPr>
            <a:spLocks/>
          </p:cNvSpPr>
          <p:nvPr/>
        </p:nvSpPr>
        <p:spPr bwMode="auto">
          <a:xfrm>
            <a:off x="2052638" y="4762500"/>
            <a:ext cx="5243512" cy="9525"/>
          </a:xfrm>
          <a:custGeom>
            <a:avLst/>
            <a:gdLst>
              <a:gd name="T0" fmla="*/ 0 w 3544"/>
              <a:gd name="T1" fmla="*/ 2147483647 h 7"/>
              <a:gd name="T2" fmla="*/ 2147483647 w 3544"/>
              <a:gd name="T3" fmla="*/ 0 h 7"/>
              <a:gd name="T4" fmla="*/ 0 60000 65536"/>
              <a:gd name="T5" fmla="*/ 0 60000 65536"/>
              <a:gd name="T6" fmla="*/ 0 w 3544"/>
              <a:gd name="T7" fmla="*/ 0 h 7"/>
              <a:gd name="T8" fmla="*/ 3544 w 3544"/>
              <a:gd name="T9" fmla="*/ 7 h 7"/>
            </a:gdLst>
            <a:ahLst/>
            <a:cxnLst>
              <a:cxn ang="T4">
                <a:pos x="T0" y="T1"/>
              </a:cxn>
              <a:cxn ang="T5">
                <a:pos x="T2" y="T3"/>
              </a:cxn>
            </a:cxnLst>
            <a:rect l="T6" t="T7" r="T8" b="T9"/>
            <a:pathLst>
              <a:path w="3544" h="7">
                <a:moveTo>
                  <a:pt x="0" y="7"/>
                </a:moveTo>
                <a:lnTo>
                  <a:pt x="3544" y="0"/>
                </a:lnTo>
              </a:path>
            </a:pathLst>
          </a:custGeom>
          <a:noFill/>
          <a:ln w="9525">
            <a:solidFill>
              <a:srgbClr val="00007D"/>
            </a:solidFill>
            <a:round/>
            <a:headEnd/>
            <a:tailEnd type="triangle" w="med" len="med"/>
          </a:ln>
        </p:spPr>
        <p:txBody>
          <a:bodyPr tIns="0" bIns="0" anchor="ctr"/>
          <a:lstStyle/>
          <a:p>
            <a:endParaRPr lang="fa-IR"/>
          </a:p>
        </p:txBody>
      </p:sp>
      <p:sp>
        <p:nvSpPr>
          <p:cNvPr id="28679" name="Freeform 9"/>
          <p:cNvSpPr>
            <a:spLocks/>
          </p:cNvSpPr>
          <p:nvPr/>
        </p:nvSpPr>
        <p:spPr bwMode="auto">
          <a:xfrm>
            <a:off x="2111375" y="3205163"/>
            <a:ext cx="4332288" cy="1487487"/>
          </a:xfrm>
          <a:custGeom>
            <a:avLst/>
            <a:gdLst>
              <a:gd name="T0" fmla="*/ 0 w 2928"/>
              <a:gd name="T1" fmla="*/ 2147483647 h 1056"/>
              <a:gd name="T2" fmla="*/ 2147483647 w 2928"/>
              <a:gd name="T3" fmla="*/ 2147483647 h 1056"/>
              <a:gd name="T4" fmla="*/ 2147483647 w 2928"/>
              <a:gd name="T5" fmla="*/ 2147483647 h 1056"/>
              <a:gd name="T6" fmla="*/ 2147483647 w 2928"/>
              <a:gd name="T7" fmla="*/ 2147483647 h 1056"/>
              <a:gd name="T8" fmla="*/ 2147483647 w 2928"/>
              <a:gd name="T9" fmla="*/ 2147483647 h 1056"/>
              <a:gd name="T10" fmla="*/ 2147483647 w 2928"/>
              <a:gd name="T11" fmla="*/ 2147483647 h 1056"/>
              <a:gd name="T12" fmla="*/ 2147483647 w 2928"/>
              <a:gd name="T13" fmla="*/ 2147483647 h 1056"/>
              <a:gd name="T14" fmla="*/ 2147483647 w 2928"/>
              <a:gd name="T15" fmla="*/ 2147483647 h 1056"/>
              <a:gd name="T16" fmla="*/ 2147483647 w 2928"/>
              <a:gd name="T17" fmla="*/ 2147483647 h 1056"/>
              <a:gd name="T18" fmla="*/ 2147483647 w 2928"/>
              <a:gd name="T19" fmla="*/ 0 h 1056"/>
              <a:gd name="T20" fmla="*/ 2147483647 w 2928"/>
              <a:gd name="T21" fmla="*/ 2147483647 h 1056"/>
              <a:gd name="T22" fmla="*/ 2147483647 w 2928"/>
              <a:gd name="T23" fmla="*/ 2147483647 h 1056"/>
              <a:gd name="T24" fmla="*/ 2147483647 w 2928"/>
              <a:gd name="T25" fmla="*/ 2147483647 h 10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28"/>
              <a:gd name="T40" fmla="*/ 0 h 1056"/>
              <a:gd name="T41" fmla="*/ 2928 w 2928"/>
              <a:gd name="T42" fmla="*/ 1056 h 10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28" h="1056">
                <a:moveTo>
                  <a:pt x="0" y="1056"/>
                </a:moveTo>
                <a:cubicBezTo>
                  <a:pt x="108" y="1040"/>
                  <a:pt x="216" y="1024"/>
                  <a:pt x="288" y="1008"/>
                </a:cubicBezTo>
                <a:cubicBezTo>
                  <a:pt x="360" y="992"/>
                  <a:pt x="383" y="975"/>
                  <a:pt x="432" y="960"/>
                </a:cubicBezTo>
                <a:cubicBezTo>
                  <a:pt x="481" y="945"/>
                  <a:pt x="503" y="953"/>
                  <a:pt x="584" y="920"/>
                </a:cubicBezTo>
                <a:cubicBezTo>
                  <a:pt x="665" y="887"/>
                  <a:pt x="841" y="833"/>
                  <a:pt x="920" y="760"/>
                </a:cubicBezTo>
                <a:cubicBezTo>
                  <a:pt x="999" y="687"/>
                  <a:pt x="1009" y="575"/>
                  <a:pt x="1056" y="480"/>
                </a:cubicBezTo>
                <a:cubicBezTo>
                  <a:pt x="1103" y="385"/>
                  <a:pt x="1136" y="224"/>
                  <a:pt x="1200" y="192"/>
                </a:cubicBezTo>
                <a:cubicBezTo>
                  <a:pt x="1264" y="160"/>
                  <a:pt x="1376" y="168"/>
                  <a:pt x="1440" y="288"/>
                </a:cubicBezTo>
                <a:cubicBezTo>
                  <a:pt x="1504" y="408"/>
                  <a:pt x="1464" y="960"/>
                  <a:pt x="1584" y="912"/>
                </a:cubicBezTo>
                <a:cubicBezTo>
                  <a:pt x="1704" y="864"/>
                  <a:pt x="2024" y="0"/>
                  <a:pt x="2160" y="0"/>
                </a:cubicBezTo>
                <a:cubicBezTo>
                  <a:pt x="2296" y="0"/>
                  <a:pt x="2320" y="808"/>
                  <a:pt x="2400" y="912"/>
                </a:cubicBezTo>
                <a:cubicBezTo>
                  <a:pt x="2480" y="1016"/>
                  <a:pt x="2552" y="624"/>
                  <a:pt x="2640" y="624"/>
                </a:cubicBezTo>
                <a:cubicBezTo>
                  <a:pt x="2728" y="624"/>
                  <a:pt x="2828" y="768"/>
                  <a:pt x="2928" y="912"/>
                </a:cubicBezTo>
              </a:path>
            </a:pathLst>
          </a:custGeom>
          <a:noFill/>
          <a:ln w="25400">
            <a:solidFill>
              <a:srgbClr val="00007D"/>
            </a:solidFill>
            <a:round/>
            <a:headEnd/>
            <a:tailEnd/>
          </a:ln>
        </p:spPr>
        <p:txBody>
          <a:bodyPr tIns="0" bIns="0" anchor="ctr"/>
          <a:lstStyle/>
          <a:p>
            <a:endParaRPr lang="fa-IR"/>
          </a:p>
        </p:txBody>
      </p:sp>
      <p:sp>
        <p:nvSpPr>
          <p:cNvPr id="28680" name="Text Box 10"/>
          <p:cNvSpPr txBox="1">
            <a:spLocks noChangeArrowheads="1"/>
          </p:cNvSpPr>
          <p:nvPr/>
        </p:nvSpPr>
        <p:spPr bwMode="auto">
          <a:xfrm>
            <a:off x="7437438" y="4489450"/>
            <a:ext cx="944562" cy="323850"/>
          </a:xfrm>
          <a:prstGeom prst="rect">
            <a:avLst/>
          </a:prstGeom>
          <a:noFill/>
          <a:ln w="9525">
            <a:noFill/>
            <a:miter lim="800000"/>
            <a:headEnd/>
            <a:tailEnd/>
          </a:ln>
        </p:spPr>
        <p:txBody>
          <a:bodyPr tIns="0" bIns="0" anchor="ctr"/>
          <a:lstStyle/>
          <a:p>
            <a:pPr algn="ctr"/>
            <a:r>
              <a:rPr lang="es-MX" sz="2400">
                <a:solidFill>
                  <a:srgbClr val="1108C4"/>
                </a:solidFill>
                <a:latin typeface="Times New Roman" pitchFamily="18" charset="0"/>
              </a:rPr>
              <a:t>states</a:t>
            </a:r>
            <a:endParaRPr lang="en-US">
              <a:solidFill>
                <a:srgbClr val="1108C4"/>
              </a:solidFill>
            </a:endParaRPr>
          </a:p>
        </p:txBody>
      </p:sp>
      <p:sp>
        <p:nvSpPr>
          <p:cNvPr id="28681" name="Text Box 11"/>
          <p:cNvSpPr txBox="1">
            <a:spLocks noChangeArrowheads="1"/>
          </p:cNvSpPr>
          <p:nvPr/>
        </p:nvSpPr>
        <p:spPr bwMode="auto">
          <a:xfrm>
            <a:off x="903288" y="3205163"/>
            <a:ext cx="1117600" cy="323850"/>
          </a:xfrm>
          <a:prstGeom prst="rect">
            <a:avLst/>
          </a:prstGeom>
          <a:noFill/>
          <a:ln w="9525">
            <a:noFill/>
            <a:miter lim="800000"/>
            <a:headEnd/>
            <a:tailEnd/>
          </a:ln>
        </p:spPr>
        <p:txBody>
          <a:bodyPr tIns="0" bIns="0" anchor="ctr"/>
          <a:lstStyle/>
          <a:p>
            <a:pPr algn="ctr"/>
            <a:r>
              <a:rPr lang="es-MX" sz="2400">
                <a:solidFill>
                  <a:srgbClr val="1108C4"/>
                </a:solidFill>
                <a:latin typeface="Times New Roman" pitchFamily="18" charset="0"/>
              </a:rPr>
              <a:t>f-value</a:t>
            </a:r>
            <a:endParaRPr lang="en-US">
              <a:solidFill>
                <a:srgbClr val="1108C4"/>
              </a:solidFill>
            </a:endParaRPr>
          </a:p>
        </p:txBody>
      </p:sp>
      <p:sp>
        <p:nvSpPr>
          <p:cNvPr id="28682" name="Line 12"/>
          <p:cNvSpPr>
            <a:spLocks noChangeShapeType="1"/>
          </p:cNvSpPr>
          <p:nvPr/>
        </p:nvSpPr>
        <p:spPr bwMode="auto">
          <a:xfrm>
            <a:off x="2751138" y="4692650"/>
            <a:ext cx="0" cy="134938"/>
          </a:xfrm>
          <a:prstGeom prst="line">
            <a:avLst/>
          </a:prstGeom>
          <a:noFill/>
          <a:ln w="9525">
            <a:solidFill>
              <a:srgbClr val="00007D"/>
            </a:solidFill>
            <a:round/>
            <a:headEnd/>
            <a:tailEnd/>
          </a:ln>
        </p:spPr>
        <p:txBody>
          <a:bodyPr tIns="0" bIns="0" anchor="ctr"/>
          <a:lstStyle/>
          <a:p>
            <a:endParaRPr lang="en-US"/>
          </a:p>
        </p:txBody>
      </p:sp>
      <p:sp>
        <p:nvSpPr>
          <p:cNvPr id="28683" name="Line 13"/>
          <p:cNvSpPr>
            <a:spLocks noChangeShapeType="1"/>
          </p:cNvSpPr>
          <p:nvPr/>
        </p:nvSpPr>
        <p:spPr bwMode="auto">
          <a:xfrm>
            <a:off x="3035300" y="4692650"/>
            <a:ext cx="0" cy="134938"/>
          </a:xfrm>
          <a:prstGeom prst="line">
            <a:avLst/>
          </a:prstGeom>
          <a:noFill/>
          <a:ln w="9525">
            <a:solidFill>
              <a:srgbClr val="00007D"/>
            </a:solidFill>
            <a:round/>
            <a:headEnd/>
            <a:tailEnd/>
          </a:ln>
        </p:spPr>
        <p:txBody>
          <a:bodyPr tIns="0" bIns="0" anchor="ctr"/>
          <a:lstStyle/>
          <a:p>
            <a:endParaRPr lang="en-US"/>
          </a:p>
        </p:txBody>
      </p:sp>
      <p:sp>
        <p:nvSpPr>
          <p:cNvPr id="28684" name="Freeform 14"/>
          <p:cNvSpPr>
            <a:spLocks/>
          </p:cNvSpPr>
          <p:nvPr/>
        </p:nvSpPr>
        <p:spPr bwMode="auto">
          <a:xfrm>
            <a:off x="3319463" y="4332288"/>
            <a:ext cx="0" cy="495300"/>
          </a:xfrm>
          <a:custGeom>
            <a:avLst/>
            <a:gdLst>
              <a:gd name="T0" fmla="*/ 0 w 1"/>
              <a:gd name="T1" fmla="*/ 0 h 352"/>
              <a:gd name="T2" fmla="*/ 0 w 1"/>
              <a:gd name="T3" fmla="*/ 2147483647 h 352"/>
              <a:gd name="T4" fmla="*/ 0 60000 65536"/>
              <a:gd name="T5" fmla="*/ 0 60000 65536"/>
              <a:gd name="T6" fmla="*/ 0 w 1"/>
              <a:gd name="T7" fmla="*/ 0 h 352"/>
              <a:gd name="T8" fmla="*/ 0 w 1"/>
              <a:gd name="T9" fmla="*/ 352 h 352"/>
            </a:gdLst>
            <a:ahLst/>
            <a:cxnLst>
              <a:cxn ang="T4">
                <a:pos x="T0" y="T1"/>
              </a:cxn>
              <a:cxn ang="T5">
                <a:pos x="T2" y="T3"/>
              </a:cxn>
            </a:cxnLst>
            <a:rect l="T6" t="T7" r="T8" b="T9"/>
            <a:pathLst>
              <a:path w="1" h="352">
                <a:moveTo>
                  <a:pt x="0" y="0"/>
                </a:moveTo>
                <a:lnTo>
                  <a:pt x="1" y="352"/>
                </a:lnTo>
              </a:path>
            </a:pathLst>
          </a:custGeom>
          <a:noFill/>
          <a:ln w="9525">
            <a:solidFill>
              <a:srgbClr val="00007D"/>
            </a:solidFill>
            <a:prstDash val="sysDot"/>
            <a:round/>
            <a:headEnd/>
            <a:tailEnd/>
          </a:ln>
        </p:spPr>
        <p:txBody>
          <a:bodyPr tIns="0" bIns="0" anchor="ctr"/>
          <a:lstStyle/>
          <a:p>
            <a:endParaRPr lang="fa-IR"/>
          </a:p>
        </p:txBody>
      </p:sp>
      <p:sp>
        <p:nvSpPr>
          <p:cNvPr id="28685" name="Line 15"/>
          <p:cNvSpPr>
            <a:spLocks noChangeShapeType="1"/>
          </p:cNvSpPr>
          <p:nvPr/>
        </p:nvSpPr>
        <p:spPr bwMode="auto">
          <a:xfrm>
            <a:off x="3532188" y="4692650"/>
            <a:ext cx="0" cy="134938"/>
          </a:xfrm>
          <a:prstGeom prst="line">
            <a:avLst/>
          </a:prstGeom>
          <a:noFill/>
          <a:ln w="9525">
            <a:solidFill>
              <a:srgbClr val="00007D"/>
            </a:solidFill>
            <a:round/>
            <a:headEnd/>
            <a:tailEnd/>
          </a:ln>
        </p:spPr>
        <p:txBody>
          <a:bodyPr tIns="0" bIns="0" anchor="ctr"/>
          <a:lstStyle/>
          <a:p>
            <a:endParaRPr lang="en-US"/>
          </a:p>
        </p:txBody>
      </p:sp>
      <p:sp>
        <p:nvSpPr>
          <p:cNvPr id="28686" name="Line 16"/>
          <p:cNvSpPr>
            <a:spLocks noChangeShapeType="1"/>
          </p:cNvSpPr>
          <p:nvPr/>
        </p:nvSpPr>
        <p:spPr bwMode="auto">
          <a:xfrm>
            <a:off x="3816350" y="4692650"/>
            <a:ext cx="0" cy="134938"/>
          </a:xfrm>
          <a:prstGeom prst="line">
            <a:avLst/>
          </a:prstGeom>
          <a:noFill/>
          <a:ln w="9525">
            <a:solidFill>
              <a:srgbClr val="00007D"/>
            </a:solidFill>
            <a:round/>
            <a:headEnd/>
            <a:tailEnd/>
          </a:ln>
        </p:spPr>
        <p:txBody>
          <a:bodyPr tIns="0" bIns="0" anchor="ctr"/>
          <a:lstStyle/>
          <a:p>
            <a:endParaRPr lang="en-US"/>
          </a:p>
        </p:txBody>
      </p:sp>
      <p:sp>
        <p:nvSpPr>
          <p:cNvPr id="28687" name="Line 17"/>
          <p:cNvSpPr>
            <a:spLocks noChangeShapeType="1"/>
          </p:cNvSpPr>
          <p:nvPr/>
        </p:nvSpPr>
        <p:spPr bwMode="auto">
          <a:xfrm>
            <a:off x="4029075" y="4692650"/>
            <a:ext cx="0" cy="134938"/>
          </a:xfrm>
          <a:prstGeom prst="line">
            <a:avLst/>
          </a:prstGeom>
          <a:noFill/>
          <a:ln w="9525">
            <a:solidFill>
              <a:srgbClr val="00007D"/>
            </a:solidFill>
            <a:round/>
            <a:headEnd/>
            <a:tailEnd/>
          </a:ln>
        </p:spPr>
        <p:txBody>
          <a:bodyPr tIns="0" bIns="0" anchor="ctr"/>
          <a:lstStyle/>
          <a:p>
            <a:endParaRPr lang="en-US"/>
          </a:p>
        </p:txBody>
      </p:sp>
      <p:sp>
        <p:nvSpPr>
          <p:cNvPr id="28688" name="Line 18"/>
          <p:cNvSpPr>
            <a:spLocks noChangeShapeType="1"/>
          </p:cNvSpPr>
          <p:nvPr/>
        </p:nvSpPr>
        <p:spPr bwMode="auto">
          <a:xfrm>
            <a:off x="2536825" y="4692650"/>
            <a:ext cx="0" cy="134938"/>
          </a:xfrm>
          <a:prstGeom prst="line">
            <a:avLst/>
          </a:prstGeom>
          <a:noFill/>
          <a:ln w="9525">
            <a:solidFill>
              <a:srgbClr val="00007D"/>
            </a:solidFill>
            <a:round/>
            <a:headEnd/>
            <a:tailEnd/>
          </a:ln>
        </p:spPr>
        <p:txBody>
          <a:bodyPr tIns="0" bIns="0" anchor="ctr"/>
          <a:lstStyle/>
          <a:p>
            <a:endParaRPr lang="en-US"/>
          </a:p>
        </p:txBody>
      </p:sp>
      <p:sp>
        <p:nvSpPr>
          <p:cNvPr id="28689" name="Line 19"/>
          <p:cNvSpPr>
            <a:spLocks noChangeShapeType="1"/>
          </p:cNvSpPr>
          <p:nvPr/>
        </p:nvSpPr>
        <p:spPr bwMode="auto">
          <a:xfrm>
            <a:off x="4241800" y="4692650"/>
            <a:ext cx="0" cy="134938"/>
          </a:xfrm>
          <a:prstGeom prst="line">
            <a:avLst/>
          </a:prstGeom>
          <a:noFill/>
          <a:ln w="9525">
            <a:solidFill>
              <a:srgbClr val="00007D"/>
            </a:solidFill>
            <a:round/>
            <a:headEnd/>
            <a:tailEnd/>
          </a:ln>
        </p:spPr>
        <p:txBody>
          <a:bodyPr tIns="0" bIns="0" anchor="ctr"/>
          <a:lstStyle/>
          <a:p>
            <a:endParaRPr lang="en-US"/>
          </a:p>
        </p:txBody>
      </p:sp>
      <p:sp>
        <p:nvSpPr>
          <p:cNvPr id="28690" name="Oval 20"/>
          <p:cNvSpPr>
            <a:spLocks noChangeArrowheads="1"/>
          </p:cNvSpPr>
          <p:nvPr/>
        </p:nvSpPr>
        <p:spPr bwMode="auto">
          <a:xfrm>
            <a:off x="3248025" y="4287838"/>
            <a:ext cx="141288" cy="134937"/>
          </a:xfrm>
          <a:prstGeom prst="ellipse">
            <a:avLst/>
          </a:prstGeom>
          <a:solidFill>
            <a:srgbClr val="FF3300"/>
          </a:solidFill>
          <a:ln w="9525">
            <a:noFill/>
            <a:round/>
            <a:headEnd/>
            <a:tailEnd/>
          </a:ln>
        </p:spPr>
        <p:txBody>
          <a:bodyPr tIns="0" bIns="0" anchor="ctr"/>
          <a:lstStyle/>
          <a:p>
            <a:endParaRPr lang="fa-IR"/>
          </a:p>
        </p:txBody>
      </p:sp>
      <p:sp>
        <p:nvSpPr>
          <p:cNvPr id="28691" name="Line 21"/>
          <p:cNvSpPr>
            <a:spLocks noChangeShapeType="1"/>
          </p:cNvSpPr>
          <p:nvPr/>
        </p:nvSpPr>
        <p:spPr bwMode="auto">
          <a:xfrm flipV="1">
            <a:off x="3319463" y="4151313"/>
            <a:ext cx="425450" cy="203200"/>
          </a:xfrm>
          <a:prstGeom prst="line">
            <a:avLst/>
          </a:prstGeom>
          <a:noFill/>
          <a:ln w="9525">
            <a:solidFill>
              <a:srgbClr val="FF0000"/>
            </a:solidFill>
            <a:round/>
            <a:headEnd/>
            <a:tailEnd type="triangle" w="med" len="med"/>
          </a:ln>
        </p:spPr>
        <p:txBody>
          <a:bodyPr tIns="0" bIns="0" anchor="ctr"/>
          <a:lstStyle/>
          <a:p>
            <a:endParaRPr lang="en-US"/>
          </a:p>
        </p:txBody>
      </p:sp>
      <p:sp>
        <p:nvSpPr>
          <p:cNvPr id="28692" name="WordArt 22"/>
          <p:cNvSpPr>
            <a:spLocks noChangeArrowheads="1" noChangeShapeType="1" noTextEdit="1"/>
          </p:cNvSpPr>
          <p:nvPr/>
        </p:nvSpPr>
        <p:spPr bwMode="auto">
          <a:xfrm>
            <a:off x="5662613" y="3408363"/>
            <a:ext cx="2486025" cy="404812"/>
          </a:xfrm>
          <a:prstGeom prst="rect">
            <a:avLst/>
          </a:prstGeom>
        </p:spPr>
        <p:txBody>
          <a:bodyPr wrap="none" fromWordArt="1">
            <a:prstTxWarp prst="textPlain">
              <a:avLst>
                <a:gd name="adj" fmla="val 50000"/>
              </a:avLst>
            </a:prstTxWarp>
          </a:bodyPr>
          <a:lstStyle/>
          <a:p>
            <a:pPr algn="ctr"/>
            <a:r>
              <a:rPr lang="en-US" sz="3200" i="1" kern="10">
                <a:ln w="12700">
                  <a:solidFill>
                    <a:srgbClr val="3333CC"/>
                  </a:solidFill>
                  <a:round/>
                  <a:headEnd/>
                  <a:tailEnd/>
                </a:ln>
                <a:solidFill>
                  <a:srgbClr val="B2B2B2">
                    <a:alpha val="50195"/>
                  </a:srgbClr>
                </a:solidFill>
                <a:effectLst>
                  <a:outerShdw dist="45791" dir="2021404" algn="ctr" rotWithShape="0">
                    <a:srgbClr val="9999FF"/>
                  </a:outerShdw>
                </a:effectLst>
                <a:latin typeface="Arial"/>
                <a:cs typeface="Arial"/>
              </a:rPr>
              <a:t>f-value = max(state)</a:t>
            </a:r>
          </a:p>
        </p:txBody>
      </p:sp>
      <p:sp>
        <p:nvSpPr>
          <p:cNvPr id="28693" name="Text Box 23"/>
          <p:cNvSpPr txBox="1">
            <a:spLocks noChangeArrowheads="1"/>
          </p:cNvSpPr>
          <p:nvPr/>
        </p:nvSpPr>
        <p:spPr bwMode="auto">
          <a:xfrm>
            <a:off x="903288" y="5162550"/>
            <a:ext cx="6818312" cy="704850"/>
          </a:xfrm>
          <a:prstGeom prst="rect">
            <a:avLst/>
          </a:prstGeom>
          <a:noFill/>
          <a:ln w="9525">
            <a:solidFill>
              <a:srgbClr val="FF9900"/>
            </a:solidFill>
            <a:miter lim="800000"/>
            <a:headEnd/>
            <a:tailEnd/>
          </a:ln>
        </p:spPr>
        <p:txBody>
          <a:bodyPr tIns="0" bIns="0" anchor="ctr"/>
          <a:lstStyle/>
          <a:p>
            <a:r>
              <a:rPr lang="en-US" sz="2400" b="1">
                <a:latin typeface="Times New Roman" pitchFamily="18" charset="0"/>
              </a:rPr>
              <a:t>while </a:t>
            </a:r>
            <a:r>
              <a:rPr lang="en-US" sz="2400">
                <a:latin typeface="Times New Roman" pitchFamily="18" charset="0"/>
              </a:rPr>
              <a:t>f-value(</a:t>
            </a:r>
            <a:r>
              <a:rPr lang="en-US" sz="2400" i="1">
                <a:latin typeface="Times New Roman" pitchFamily="18" charset="0"/>
              </a:rPr>
              <a:t>state</a:t>
            </a:r>
            <a:r>
              <a:rPr lang="en-US" sz="2400">
                <a:latin typeface="Times New Roman" pitchFamily="18" charset="0"/>
              </a:rPr>
              <a:t>) &gt; f-value(best-next(</a:t>
            </a:r>
            <a:r>
              <a:rPr lang="en-US" sz="2400" i="1">
                <a:latin typeface="Times New Roman" pitchFamily="18" charset="0"/>
              </a:rPr>
              <a:t>state</a:t>
            </a:r>
            <a:r>
              <a:rPr lang="en-US" sz="2400">
                <a:latin typeface="Times New Roman" pitchFamily="18" charset="0"/>
              </a:rPr>
              <a:t>)) </a:t>
            </a:r>
          </a:p>
          <a:p>
            <a:r>
              <a:rPr lang="en-US" sz="2400" i="1">
                <a:latin typeface="Times New Roman" pitchFamily="18" charset="0"/>
              </a:rPr>
              <a:t>    state</a:t>
            </a:r>
            <a:r>
              <a:rPr lang="en-US" sz="2400">
                <a:latin typeface="Times New Roman" pitchFamily="18" charset="0"/>
              </a:rPr>
              <a:t> := next-best(</a:t>
            </a:r>
            <a:r>
              <a:rPr lang="en-US" sz="2400" i="1">
                <a:latin typeface="Times New Roman" pitchFamily="18" charset="0"/>
              </a:rPr>
              <a:t>state</a:t>
            </a:r>
            <a:r>
              <a:rPr lang="en-US" sz="2400">
                <a:latin typeface="Times New Roman" pitchFamily="18" charset="0"/>
              </a:rPr>
              <a:t>)</a:t>
            </a:r>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4"/>
          <p:cNvSpPr>
            <a:spLocks noGrp="1"/>
          </p:cNvSpPr>
          <p:nvPr>
            <p:ph type="sldNum" sz="quarter" idx="12"/>
          </p:nvPr>
        </p:nvSpPr>
        <p:spPr>
          <a:noFill/>
        </p:spPr>
        <p:txBody>
          <a:bodyPr/>
          <a:lstStyle/>
          <a:p>
            <a:fld id="{5581168B-2E9F-48AD-80B7-C64F4F1116C0}" type="slidenum">
              <a:rPr lang="fa-IR" smtClean="0">
                <a:latin typeface="Arial" charset="0"/>
                <a:cs typeface="Arial" charset="0"/>
              </a:rPr>
              <a:pPr/>
              <a:t>25</a:t>
            </a:fld>
            <a:endParaRPr lang="en-US" smtClean="0">
              <a:latin typeface="Arial" charset="0"/>
              <a:cs typeface="Arial" charset="0"/>
            </a:endParaRPr>
          </a:p>
        </p:txBody>
      </p:sp>
      <p:sp>
        <p:nvSpPr>
          <p:cNvPr id="29699" name="Rectangle 41"/>
          <p:cNvSpPr>
            <a:spLocks noChangeArrowheads="1"/>
          </p:cNvSpPr>
          <p:nvPr/>
        </p:nvSpPr>
        <p:spPr bwMode="auto">
          <a:xfrm>
            <a:off x="533400" y="76200"/>
            <a:ext cx="8229600" cy="762000"/>
          </a:xfrm>
          <a:prstGeom prst="rect">
            <a:avLst/>
          </a:prstGeom>
          <a:noFill/>
          <a:ln w="9525">
            <a:noFill/>
            <a:miter lim="800000"/>
            <a:headEnd/>
            <a:tailEnd/>
          </a:ln>
        </p:spPr>
        <p:txBody>
          <a:bodyPr anchor="ctr"/>
          <a:lstStyle/>
          <a:p>
            <a:pPr algn="r" rtl="1"/>
            <a:r>
              <a:rPr lang="fa-IR" sz="3200" b="1">
                <a:solidFill>
                  <a:schemeClr val="bg1"/>
                </a:solidFill>
                <a:cs typeface="B Titr" pitchFamily="2" charset="-78"/>
              </a:rPr>
              <a:t>جست و جوی تپه نوردی (جست و جوی محلی حریصانه)</a:t>
            </a:r>
            <a:endParaRPr lang="en-US" sz="3200">
              <a:solidFill>
                <a:schemeClr val="bg1"/>
              </a:solidFill>
              <a:cs typeface="B Titr" pitchFamily="2" charset="-78"/>
            </a:endParaRPr>
          </a:p>
        </p:txBody>
      </p:sp>
      <p:sp>
        <p:nvSpPr>
          <p:cNvPr id="29700" name="Text Box 42"/>
          <p:cNvSpPr txBox="1">
            <a:spLocks noChangeArrowheads="1"/>
          </p:cNvSpPr>
          <p:nvPr/>
        </p:nvSpPr>
        <p:spPr bwMode="auto">
          <a:xfrm>
            <a:off x="539750" y="1279525"/>
            <a:ext cx="8243888" cy="4645025"/>
          </a:xfrm>
          <a:prstGeom prst="rect">
            <a:avLst/>
          </a:prstGeom>
          <a:noFill/>
          <a:ln w="9525">
            <a:noFill/>
            <a:miter lim="800000"/>
            <a:headEnd/>
            <a:tailEnd/>
          </a:ln>
        </p:spPr>
        <p:txBody>
          <a:bodyPr>
            <a:spAutoFit/>
          </a:bodyPr>
          <a:lstStyle/>
          <a:p>
            <a:pPr algn="just" rtl="1">
              <a:lnSpc>
                <a:spcPct val="135000"/>
              </a:lnSpc>
            </a:pPr>
            <a:r>
              <a:rPr lang="ar-SA" sz="2400">
                <a:cs typeface="B Nazanin" pitchFamily="2" charset="-78"/>
              </a:rPr>
              <a:t>اين سياست ساده، سه زيان عمده دارد:</a:t>
            </a:r>
            <a:endParaRPr lang="fa-IR" sz="2400">
              <a:cs typeface="B Nazanin" pitchFamily="2" charset="-78"/>
            </a:endParaRPr>
          </a:p>
          <a:p>
            <a:pPr algn="just" rtl="1">
              <a:lnSpc>
                <a:spcPct val="135000"/>
              </a:lnSpc>
            </a:pPr>
            <a:endParaRPr lang="en-US" sz="2400">
              <a:cs typeface="B Nazanin" pitchFamily="2" charset="-78"/>
            </a:endParaRPr>
          </a:p>
          <a:p>
            <a:pPr algn="just" rtl="1">
              <a:buClr>
                <a:srgbClr val="7F5429"/>
              </a:buClr>
              <a:buFont typeface="Wingdings" pitchFamily="2" charset="2"/>
              <a:buChar char="v"/>
            </a:pPr>
            <a:r>
              <a:rPr lang="en-US" sz="2200">
                <a:cs typeface="B Nazanin" pitchFamily="2" charset="-78"/>
              </a:rPr>
              <a:t>Local Maxima </a:t>
            </a:r>
            <a:r>
              <a:rPr lang="ar-SA" sz="2200">
                <a:cs typeface="B Nazanin" pitchFamily="2" charset="-78"/>
              </a:rPr>
              <a:t>: يک ماکزيمم محلي، برخلاف ماکزيمم عمومي، قله‌اي است که پائين‌تر از بلندترين قله درفضاي حالت است. زماني که روي ماکزيمم محلي هستيم، الگوريتم توقف خواهد نمود. اگرچه راه حل نيز ممکن است دور از انتظار باشد.</a:t>
            </a:r>
            <a:endParaRPr lang="en-US" sz="2200">
              <a:cs typeface="B Nazanin" pitchFamily="2" charset="-78"/>
            </a:endParaRPr>
          </a:p>
          <a:p>
            <a:pPr algn="just" rtl="1">
              <a:buClr>
                <a:srgbClr val="7F5429"/>
              </a:buClr>
              <a:buFont typeface="Wingdings" pitchFamily="2" charset="2"/>
              <a:buChar char="v"/>
            </a:pPr>
            <a:r>
              <a:rPr lang="en-US" sz="2200">
                <a:cs typeface="B Nazanin" pitchFamily="2" charset="-78"/>
              </a:rPr>
              <a:t>Plateau </a:t>
            </a:r>
            <a:r>
              <a:rPr lang="ar-SA" sz="2200">
                <a:cs typeface="B Nazanin" pitchFamily="2" charset="-78"/>
              </a:rPr>
              <a:t>: يک فلات محوطه‌اي از فضاي حالت است که تابع ارزياب يکنواخت باشد. جستجو يک قدم تصادفي را برخواهد داشت.</a:t>
            </a:r>
            <a:endParaRPr lang="en-US" sz="2200">
              <a:cs typeface="B Nazanin" pitchFamily="2" charset="-78"/>
            </a:endParaRPr>
          </a:p>
          <a:p>
            <a:pPr algn="just" rtl="1">
              <a:buClr>
                <a:srgbClr val="7F5429"/>
              </a:buClr>
              <a:buFont typeface="Wingdings" pitchFamily="2" charset="2"/>
              <a:buChar char="v"/>
            </a:pPr>
            <a:r>
              <a:rPr lang="en-US" sz="2200">
                <a:cs typeface="B Nazanin" pitchFamily="2" charset="-78"/>
              </a:rPr>
              <a:t>Ridges </a:t>
            </a:r>
            <a:r>
              <a:rPr lang="ar-SA" sz="2200">
                <a:cs typeface="B Nazanin" pitchFamily="2" charset="-78"/>
              </a:rPr>
              <a:t>: نوک کوه، داراي لبه‌هاي سراشيب است. بنابراين جستجو به بالاي نوک کوه به آساني مي‌رسد، اما بعد با ملايمت به سمت قله مي‌رود. مگر اينکه عملگرهايي موجود باشند که مستقيماً به سمت بالاي نوک کوه حرکت کنند. جستجو ممکن است از لبه‌اي به لبه ديگر نوسان داشته باشد و پيشرفت کمي را حاصل شود.</a:t>
            </a:r>
            <a:endParaRPr lang="en-US" sz="2200">
              <a:cs typeface="B Nazanin" pitchFamily="2" charset="-78"/>
            </a:endParaRPr>
          </a:p>
          <a:p>
            <a:pPr algn="just" rtl="1">
              <a:spcBef>
                <a:spcPct val="50000"/>
              </a:spcBef>
            </a:pPr>
            <a:endParaRPr lang="en-US" sz="2200">
              <a:cs typeface="B Nazanin"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9700">
                                            <p:txEl>
                                              <p:pRg st="2" end="2"/>
                                            </p:txEl>
                                          </p:spTgt>
                                        </p:tgtEl>
                                        <p:attrNameLst>
                                          <p:attrName>style.visibility</p:attrName>
                                        </p:attrNameLst>
                                      </p:cBhvr>
                                      <p:to>
                                        <p:strVal val="visible"/>
                                      </p:to>
                                    </p:set>
                                    <p:animEffect transition="in" filter="wipe(up)">
                                      <p:cBhvr>
                                        <p:cTn id="7" dur="500"/>
                                        <p:tgtEl>
                                          <p:spTgt spid="2970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9700">
                                            <p:txEl>
                                              <p:pRg st="3" end="3"/>
                                            </p:txEl>
                                          </p:spTgt>
                                        </p:tgtEl>
                                        <p:attrNameLst>
                                          <p:attrName>style.visibility</p:attrName>
                                        </p:attrNameLst>
                                      </p:cBhvr>
                                      <p:to>
                                        <p:strVal val="visible"/>
                                      </p:to>
                                    </p:set>
                                    <p:animEffect transition="in" filter="wipe(up)">
                                      <p:cBhvr>
                                        <p:cTn id="12" dur="500"/>
                                        <p:tgtEl>
                                          <p:spTgt spid="2970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9700">
                                            <p:txEl>
                                              <p:pRg st="4" end="4"/>
                                            </p:txEl>
                                          </p:spTgt>
                                        </p:tgtEl>
                                        <p:attrNameLst>
                                          <p:attrName>style.visibility</p:attrName>
                                        </p:attrNameLst>
                                      </p:cBhvr>
                                      <p:to>
                                        <p:strVal val="visible"/>
                                      </p:to>
                                    </p:set>
                                    <p:animEffect transition="in" filter="wipe(up)">
                                      <p:cBhvr>
                                        <p:cTn id="17" dur="500"/>
                                        <p:tgtEl>
                                          <p:spTgt spid="297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4"/>
          <p:cNvSpPr>
            <a:spLocks noGrp="1"/>
          </p:cNvSpPr>
          <p:nvPr>
            <p:ph type="sldNum" sz="quarter" idx="12"/>
          </p:nvPr>
        </p:nvSpPr>
        <p:spPr>
          <a:noFill/>
        </p:spPr>
        <p:txBody>
          <a:bodyPr/>
          <a:lstStyle/>
          <a:p>
            <a:fld id="{4CE7FAA9-227E-4F62-A54F-372F46A816CF}" type="slidenum">
              <a:rPr lang="fa-IR" smtClean="0">
                <a:latin typeface="Arial" charset="0"/>
                <a:cs typeface="Arial" charset="0"/>
              </a:rPr>
              <a:pPr/>
              <a:t>26</a:t>
            </a:fld>
            <a:endParaRPr lang="en-US" smtClean="0">
              <a:latin typeface="Arial" charset="0"/>
              <a:cs typeface="Arial" charset="0"/>
            </a:endParaRPr>
          </a:p>
        </p:txBody>
      </p:sp>
      <p:sp>
        <p:nvSpPr>
          <p:cNvPr id="30723" name="Text Box 2"/>
          <p:cNvSpPr txBox="1">
            <a:spLocks noChangeArrowheads="1"/>
          </p:cNvSpPr>
          <p:nvPr/>
        </p:nvSpPr>
        <p:spPr bwMode="auto">
          <a:xfrm>
            <a:off x="3827463" y="5538788"/>
            <a:ext cx="1201737" cy="557212"/>
          </a:xfrm>
          <a:prstGeom prst="rect">
            <a:avLst/>
          </a:prstGeom>
          <a:noFill/>
          <a:ln w="9525">
            <a:noFill/>
            <a:miter lim="800000"/>
            <a:headEnd/>
            <a:tailEnd/>
          </a:ln>
        </p:spPr>
        <p:txBody>
          <a:bodyPr/>
          <a:lstStyle/>
          <a:p>
            <a:pPr algn="ctr"/>
            <a:r>
              <a:rPr lang="ar-SA" sz="2000" b="1">
                <a:latin typeface="Times New Roman" pitchFamily="18" charset="0"/>
                <a:cs typeface="B Nazanin" pitchFamily="2" charset="-78"/>
              </a:rPr>
              <a:t>حالت فعلی</a:t>
            </a:r>
            <a:endParaRPr lang="en-US" sz="2000" b="1"/>
          </a:p>
        </p:txBody>
      </p:sp>
      <p:grpSp>
        <p:nvGrpSpPr>
          <p:cNvPr id="30724" name="Group 3"/>
          <p:cNvGrpSpPr>
            <a:grpSpLocks/>
          </p:cNvGrpSpPr>
          <p:nvPr/>
        </p:nvGrpSpPr>
        <p:grpSpPr bwMode="auto">
          <a:xfrm>
            <a:off x="533400" y="1752600"/>
            <a:ext cx="7848600" cy="3908425"/>
            <a:chOff x="336" y="1104"/>
            <a:chExt cx="4944" cy="2462"/>
          </a:xfrm>
        </p:grpSpPr>
        <p:sp>
          <p:nvSpPr>
            <p:cNvPr id="30726" name="Oval 4"/>
            <p:cNvSpPr>
              <a:spLocks noChangeAspect="1" noChangeArrowheads="1"/>
            </p:cNvSpPr>
            <p:nvPr/>
          </p:nvSpPr>
          <p:spPr bwMode="auto">
            <a:xfrm>
              <a:off x="2797" y="2838"/>
              <a:ext cx="69" cy="81"/>
            </a:xfrm>
            <a:prstGeom prst="ellipse">
              <a:avLst/>
            </a:prstGeom>
            <a:solidFill>
              <a:srgbClr val="FF99CC"/>
            </a:solidFill>
            <a:ln w="9525">
              <a:solidFill>
                <a:srgbClr val="FF0000"/>
              </a:solidFill>
              <a:round/>
              <a:headEnd/>
              <a:tailEnd/>
            </a:ln>
          </p:spPr>
          <p:txBody>
            <a:bodyPr/>
            <a:lstStyle/>
            <a:p>
              <a:endParaRPr lang="fa-IR"/>
            </a:p>
          </p:txBody>
        </p:sp>
        <p:sp>
          <p:nvSpPr>
            <p:cNvPr id="30727" name="Line 5"/>
            <p:cNvSpPr>
              <a:spLocks noChangeShapeType="1"/>
            </p:cNvSpPr>
            <p:nvPr/>
          </p:nvSpPr>
          <p:spPr bwMode="auto">
            <a:xfrm flipV="1">
              <a:off x="729" y="1399"/>
              <a:ext cx="0" cy="2104"/>
            </a:xfrm>
            <a:prstGeom prst="line">
              <a:avLst/>
            </a:prstGeom>
            <a:noFill/>
            <a:ln w="9525">
              <a:solidFill>
                <a:srgbClr val="000000"/>
              </a:solidFill>
              <a:round/>
              <a:headEnd/>
              <a:tailEnd type="triangle" w="med" len="med"/>
            </a:ln>
          </p:spPr>
          <p:txBody>
            <a:bodyPr/>
            <a:lstStyle/>
            <a:p>
              <a:endParaRPr lang="en-US"/>
            </a:p>
          </p:txBody>
        </p:sp>
        <p:sp>
          <p:nvSpPr>
            <p:cNvPr id="30728" name="Line 6"/>
            <p:cNvSpPr>
              <a:spLocks noChangeShapeType="1"/>
            </p:cNvSpPr>
            <p:nvPr/>
          </p:nvSpPr>
          <p:spPr bwMode="auto">
            <a:xfrm flipV="1">
              <a:off x="729" y="3503"/>
              <a:ext cx="3957" cy="0"/>
            </a:xfrm>
            <a:prstGeom prst="line">
              <a:avLst/>
            </a:prstGeom>
            <a:noFill/>
            <a:ln w="9525">
              <a:solidFill>
                <a:srgbClr val="000000"/>
              </a:solidFill>
              <a:round/>
              <a:headEnd/>
              <a:tailEnd type="triangle" w="med" len="med"/>
            </a:ln>
          </p:spPr>
          <p:txBody>
            <a:bodyPr/>
            <a:lstStyle/>
            <a:p>
              <a:endParaRPr lang="en-US"/>
            </a:p>
          </p:txBody>
        </p:sp>
        <p:sp>
          <p:nvSpPr>
            <p:cNvPr id="30729" name="Freeform 7"/>
            <p:cNvSpPr>
              <a:spLocks/>
            </p:cNvSpPr>
            <p:nvPr/>
          </p:nvSpPr>
          <p:spPr bwMode="auto">
            <a:xfrm>
              <a:off x="1026" y="1561"/>
              <a:ext cx="2551" cy="1845"/>
            </a:xfrm>
            <a:custGeom>
              <a:avLst/>
              <a:gdLst>
                <a:gd name="T0" fmla="*/ 0 w 4642"/>
                <a:gd name="T1" fmla="*/ 721 h 2841"/>
                <a:gd name="T2" fmla="*/ 120 w 4642"/>
                <a:gd name="T3" fmla="*/ 622 h 2841"/>
                <a:gd name="T4" fmla="*/ 179 w 4642"/>
                <a:gd name="T5" fmla="*/ 375 h 2841"/>
                <a:gd name="T6" fmla="*/ 269 w 4642"/>
                <a:gd name="T7" fmla="*/ 326 h 2841"/>
                <a:gd name="T8" fmla="*/ 299 w 4642"/>
                <a:gd name="T9" fmla="*/ 80 h 2841"/>
                <a:gd name="T10" fmla="*/ 340 w 4642"/>
                <a:gd name="T11" fmla="*/ 12 h 2841"/>
                <a:gd name="T12" fmla="*/ 357 w 4642"/>
                <a:gd name="T13" fmla="*/ 149 h 2841"/>
                <a:gd name="T14" fmla="*/ 370 w 4642"/>
                <a:gd name="T15" fmla="*/ 292 h 2841"/>
                <a:gd name="T16" fmla="*/ 418 w 4642"/>
                <a:gd name="T17" fmla="*/ 671 h 2841"/>
                <a:gd name="T18" fmla="*/ 508 w 4642"/>
                <a:gd name="T19" fmla="*/ 721 h 2841"/>
                <a:gd name="T20" fmla="*/ 597 w 4642"/>
                <a:gd name="T21" fmla="*/ 326 h 2841"/>
                <a:gd name="T22" fmla="*/ 657 w 4642"/>
                <a:gd name="T23" fmla="*/ 622 h 2841"/>
                <a:gd name="T24" fmla="*/ 687 w 4642"/>
                <a:gd name="T25" fmla="*/ 425 h 2841"/>
                <a:gd name="T26" fmla="*/ 727 w 4642"/>
                <a:gd name="T27" fmla="*/ 395 h 2841"/>
                <a:gd name="T28" fmla="*/ 770 w 4642"/>
                <a:gd name="T29" fmla="*/ 395 h 28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42"/>
                <a:gd name="T46" fmla="*/ 0 h 2841"/>
                <a:gd name="T47" fmla="*/ 4642 w 4642"/>
                <a:gd name="T48" fmla="*/ 2841 h 284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42" h="2841">
                  <a:moveTo>
                    <a:pt x="0" y="2631"/>
                  </a:moveTo>
                  <a:cubicBezTo>
                    <a:pt x="270" y="2556"/>
                    <a:pt x="540" y="2481"/>
                    <a:pt x="720" y="2271"/>
                  </a:cubicBezTo>
                  <a:cubicBezTo>
                    <a:pt x="900" y="2061"/>
                    <a:pt x="930" y="1551"/>
                    <a:pt x="1080" y="1371"/>
                  </a:cubicBezTo>
                  <a:cubicBezTo>
                    <a:pt x="1230" y="1191"/>
                    <a:pt x="1500" y="1371"/>
                    <a:pt x="1620" y="1191"/>
                  </a:cubicBezTo>
                  <a:cubicBezTo>
                    <a:pt x="1740" y="1011"/>
                    <a:pt x="1728" y="482"/>
                    <a:pt x="1800" y="291"/>
                  </a:cubicBezTo>
                  <a:cubicBezTo>
                    <a:pt x="1872" y="100"/>
                    <a:pt x="1992" y="0"/>
                    <a:pt x="2050" y="42"/>
                  </a:cubicBezTo>
                  <a:cubicBezTo>
                    <a:pt x="2108" y="84"/>
                    <a:pt x="2120" y="371"/>
                    <a:pt x="2150" y="542"/>
                  </a:cubicBezTo>
                  <a:cubicBezTo>
                    <a:pt x="2180" y="713"/>
                    <a:pt x="2171" y="748"/>
                    <a:pt x="2233" y="1066"/>
                  </a:cubicBezTo>
                  <a:cubicBezTo>
                    <a:pt x="2295" y="1384"/>
                    <a:pt x="2382" y="2190"/>
                    <a:pt x="2520" y="2451"/>
                  </a:cubicBezTo>
                  <a:cubicBezTo>
                    <a:pt x="2658" y="2712"/>
                    <a:pt x="2880" y="2841"/>
                    <a:pt x="3060" y="2631"/>
                  </a:cubicBezTo>
                  <a:cubicBezTo>
                    <a:pt x="3240" y="2421"/>
                    <a:pt x="3450" y="1251"/>
                    <a:pt x="3600" y="1191"/>
                  </a:cubicBezTo>
                  <a:cubicBezTo>
                    <a:pt x="3750" y="1131"/>
                    <a:pt x="3870" y="2211"/>
                    <a:pt x="3960" y="2271"/>
                  </a:cubicBezTo>
                  <a:cubicBezTo>
                    <a:pt x="4050" y="2331"/>
                    <a:pt x="4070" y="1689"/>
                    <a:pt x="4140" y="1551"/>
                  </a:cubicBezTo>
                  <a:cubicBezTo>
                    <a:pt x="4210" y="1413"/>
                    <a:pt x="4295" y="1459"/>
                    <a:pt x="4379" y="1441"/>
                  </a:cubicBezTo>
                  <a:cubicBezTo>
                    <a:pt x="4463" y="1423"/>
                    <a:pt x="4587" y="1444"/>
                    <a:pt x="4642" y="1445"/>
                  </a:cubicBezTo>
                </a:path>
              </a:pathLst>
            </a:custGeom>
            <a:noFill/>
            <a:ln w="9525">
              <a:solidFill>
                <a:srgbClr val="000000"/>
              </a:solidFill>
              <a:round/>
              <a:headEnd/>
              <a:tailEnd/>
            </a:ln>
          </p:spPr>
          <p:txBody>
            <a:bodyPr/>
            <a:lstStyle/>
            <a:p>
              <a:endParaRPr lang="fa-IR"/>
            </a:p>
          </p:txBody>
        </p:sp>
        <p:sp>
          <p:nvSpPr>
            <p:cNvPr id="30730" name="Freeform 8"/>
            <p:cNvSpPr>
              <a:spLocks/>
            </p:cNvSpPr>
            <p:nvPr/>
          </p:nvSpPr>
          <p:spPr bwMode="auto">
            <a:xfrm rot="2078884">
              <a:off x="3440" y="2676"/>
              <a:ext cx="693" cy="253"/>
            </a:xfrm>
            <a:custGeom>
              <a:avLst/>
              <a:gdLst>
                <a:gd name="T0" fmla="*/ 0 w 1260"/>
                <a:gd name="T1" fmla="*/ 0 h 390"/>
                <a:gd name="T2" fmla="*/ 30 w 1260"/>
                <a:gd name="T3" fmla="*/ 49 h 390"/>
                <a:gd name="T4" fmla="*/ 90 w 1260"/>
                <a:gd name="T5" fmla="*/ 99 h 390"/>
                <a:gd name="T6" fmla="*/ 210 w 1260"/>
                <a:gd name="T7" fmla="*/ 99 h 390"/>
                <a:gd name="T8" fmla="*/ 0 60000 65536"/>
                <a:gd name="T9" fmla="*/ 0 60000 65536"/>
                <a:gd name="T10" fmla="*/ 0 60000 65536"/>
                <a:gd name="T11" fmla="*/ 0 60000 65536"/>
                <a:gd name="T12" fmla="*/ 0 w 1260"/>
                <a:gd name="T13" fmla="*/ 0 h 390"/>
                <a:gd name="T14" fmla="*/ 1260 w 1260"/>
                <a:gd name="T15" fmla="*/ 390 h 390"/>
              </a:gdLst>
              <a:ahLst/>
              <a:cxnLst>
                <a:cxn ang="T8">
                  <a:pos x="T0" y="T1"/>
                </a:cxn>
                <a:cxn ang="T9">
                  <a:pos x="T2" y="T3"/>
                </a:cxn>
                <a:cxn ang="T10">
                  <a:pos x="T4" y="T5"/>
                </a:cxn>
                <a:cxn ang="T11">
                  <a:pos x="T6" y="T7"/>
                </a:cxn>
              </a:cxnLst>
              <a:rect l="T12" t="T13" r="T14" b="T15"/>
              <a:pathLst>
                <a:path w="1260" h="390">
                  <a:moveTo>
                    <a:pt x="0" y="0"/>
                  </a:moveTo>
                  <a:cubicBezTo>
                    <a:pt x="45" y="60"/>
                    <a:pt x="90" y="120"/>
                    <a:pt x="180" y="180"/>
                  </a:cubicBezTo>
                  <a:cubicBezTo>
                    <a:pt x="270" y="240"/>
                    <a:pt x="360" y="330"/>
                    <a:pt x="540" y="360"/>
                  </a:cubicBezTo>
                  <a:cubicBezTo>
                    <a:pt x="720" y="390"/>
                    <a:pt x="1140" y="360"/>
                    <a:pt x="1260" y="360"/>
                  </a:cubicBezTo>
                </a:path>
              </a:pathLst>
            </a:custGeom>
            <a:noFill/>
            <a:ln w="9525">
              <a:solidFill>
                <a:srgbClr val="000000"/>
              </a:solidFill>
              <a:round/>
              <a:headEnd/>
              <a:tailEnd/>
            </a:ln>
          </p:spPr>
          <p:txBody>
            <a:bodyPr/>
            <a:lstStyle/>
            <a:p>
              <a:endParaRPr lang="fa-IR"/>
            </a:p>
          </p:txBody>
        </p:sp>
        <p:sp>
          <p:nvSpPr>
            <p:cNvPr id="30731" name="Line 9"/>
            <p:cNvSpPr>
              <a:spLocks noChangeShapeType="1"/>
            </p:cNvSpPr>
            <p:nvPr/>
          </p:nvSpPr>
          <p:spPr bwMode="auto">
            <a:xfrm rot="900000" flipV="1">
              <a:off x="2843" y="2639"/>
              <a:ext cx="0" cy="412"/>
            </a:xfrm>
            <a:prstGeom prst="line">
              <a:avLst/>
            </a:prstGeom>
            <a:noFill/>
            <a:ln w="19050">
              <a:solidFill>
                <a:srgbClr val="FF0000"/>
              </a:solidFill>
              <a:round/>
              <a:headEnd/>
              <a:tailEnd type="triangle" w="med" len="med"/>
            </a:ln>
          </p:spPr>
          <p:txBody>
            <a:bodyPr/>
            <a:lstStyle/>
            <a:p>
              <a:endParaRPr lang="en-US"/>
            </a:p>
          </p:txBody>
        </p:sp>
        <p:sp>
          <p:nvSpPr>
            <p:cNvPr id="30732" name="Text Box 10"/>
            <p:cNvSpPr txBox="1">
              <a:spLocks noChangeArrowheads="1"/>
            </p:cNvSpPr>
            <p:nvPr/>
          </p:nvSpPr>
          <p:spPr bwMode="auto">
            <a:xfrm>
              <a:off x="1224" y="1875"/>
              <a:ext cx="381" cy="351"/>
            </a:xfrm>
            <a:prstGeom prst="rect">
              <a:avLst/>
            </a:prstGeom>
            <a:noFill/>
            <a:ln w="9525">
              <a:noFill/>
              <a:miter lim="800000"/>
              <a:headEnd/>
              <a:tailEnd/>
            </a:ln>
          </p:spPr>
          <p:txBody>
            <a:bodyPr/>
            <a:lstStyle/>
            <a:p>
              <a:r>
                <a:rPr lang="ar-SA" sz="2000" b="1">
                  <a:latin typeface="Times New Roman" pitchFamily="18" charset="0"/>
                  <a:cs typeface="B Nazanin" pitchFamily="2" charset="-78"/>
                </a:rPr>
                <a:t>شانه</a:t>
              </a:r>
              <a:endParaRPr lang="en-US" sz="2000" b="1"/>
            </a:p>
          </p:txBody>
        </p:sp>
        <p:sp>
          <p:nvSpPr>
            <p:cNvPr id="30733" name="Line 11"/>
            <p:cNvSpPr>
              <a:spLocks noChangeShapeType="1"/>
            </p:cNvSpPr>
            <p:nvPr/>
          </p:nvSpPr>
          <p:spPr bwMode="auto">
            <a:xfrm>
              <a:off x="1506" y="2109"/>
              <a:ext cx="297" cy="234"/>
            </a:xfrm>
            <a:prstGeom prst="line">
              <a:avLst/>
            </a:prstGeom>
            <a:noFill/>
            <a:ln w="9525">
              <a:solidFill>
                <a:srgbClr val="000000"/>
              </a:solidFill>
              <a:round/>
              <a:headEnd/>
              <a:tailEnd/>
            </a:ln>
          </p:spPr>
          <p:txBody>
            <a:bodyPr/>
            <a:lstStyle/>
            <a:p>
              <a:endParaRPr lang="en-US"/>
            </a:p>
          </p:txBody>
        </p:sp>
        <p:sp>
          <p:nvSpPr>
            <p:cNvPr id="30734" name="Text Box 12"/>
            <p:cNvSpPr txBox="1">
              <a:spLocks noChangeArrowheads="1"/>
            </p:cNvSpPr>
            <p:nvPr/>
          </p:nvSpPr>
          <p:spPr bwMode="auto">
            <a:xfrm>
              <a:off x="2609" y="1104"/>
              <a:ext cx="991" cy="351"/>
            </a:xfrm>
            <a:prstGeom prst="rect">
              <a:avLst/>
            </a:prstGeom>
            <a:noFill/>
            <a:ln w="9525">
              <a:noFill/>
              <a:miter lim="800000"/>
              <a:headEnd/>
              <a:tailEnd/>
            </a:ln>
          </p:spPr>
          <p:txBody>
            <a:bodyPr/>
            <a:lstStyle/>
            <a:p>
              <a:r>
                <a:rPr lang="ar-SA" sz="2000" b="1">
                  <a:latin typeface="Times New Roman" pitchFamily="18" charset="0"/>
                  <a:cs typeface="B Nazanin" pitchFamily="2" charset="-78"/>
                </a:rPr>
                <a:t>بیشینه عمومی</a:t>
              </a:r>
              <a:endParaRPr lang="en-US" sz="2000" b="1"/>
            </a:p>
          </p:txBody>
        </p:sp>
        <p:sp>
          <p:nvSpPr>
            <p:cNvPr id="30735" name="Line 13"/>
            <p:cNvSpPr>
              <a:spLocks noChangeShapeType="1"/>
            </p:cNvSpPr>
            <p:nvPr/>
          </p:nvSpPr>
          <p:spPr bwMode="auto">
            <a:xfrm flipV="1">
              <a:off x="2213" y="1338"/>
              <a:ext cx="495" cy="233"/>
            </a:xfrm>
            <a:prstGeom prst="line">
              <a:avLst/>
            </a:prstGeom>
            <a:noFill/>
            <a:ln w="9525">
              <a:solidFill>
                <a:srgbClr val="000000"/>
              </a:solidFill>
              <a:round/>
              <a:headEnd/>
              <a:tailEnd/>
            </a:ln>
          </p:spPr>
          <p:txBody>
            <a:bodyPr/>
            <a:lstStyle/>
            <a:p>
              <a:endParaRPr lang="en-US"/>
            </a:p>
          </p:txBody>
        </p:sp>
        <p:sp>
          <p:nvSpPr>
            <p:cNvPr id="30736" name="Line 14"/>
            <p:cNvSpPr>
              <a:spLocks noChangeShapeType="1"/>
            </p:cNvSpPr>
            <p:nvPr/>
          </p:nvSpPr>
          <p:spPr bwMode="auto">
            <a:xfrm>
              <a:off x="2828" y="2908"/>
              <a:ext cx="0" cy="584"/>
            </a:xfrm>
            <a:prstGeom prst="line">
              <a:avLst/>
            </a:prstGeom>
            <a:noFill/>
            <a:ln w="9525">
              <a:solidFill>
                <a:srgbClr val="000000"/>
              </a:solidFill>
              <a:round/>
              <a:headEnd/>
              <a:tailEnd/>
            </a:ln>
          </p:spPr>
          <p:txBody>
            <a:bodyPr/>
            <a:lstStyle/>
            <a:p>
              <a:endParaRPr lang="en-US"/>
            </a:p>
          </p:txBody>
        </p:sp>
        <p:sp>
          <p:nvSpPr>
            <p:cNvPr id="30737" name="Text Box 15"/>
            <p:cNvSpPr txBox="1">
              <a:spLocks noChangeArrowheads="1"/>
            </p:cNvSpPr>
            <p:nvPr/>
          </p:nvSpPr>
          <p:spPr bwMode="auto">
            <a:xfrm>
              <a:off x="3711" y="1922"/>
              <a:ext cx="1281" cy="351"/>
            </a:xfrm>
            <a:prstGeom prst="rect">
              <a:avLst/>
            </a:prstGeom>
            <a:noFill/>
            <a:ln w="9525">
              <a:noFill/>
              <a:miter lim="800000"/>
              <a:headEnd/>
              <a:tailEnd/>
            </a:ln>
          </p:spPr>
          <p:txBody>
            <a:bodyPr/>
            <a:lstStyle/>
            <a:p>
              <a:r>
                <a:rPr lang="ar-SA" sz="2000" b="1">
                  <a:latin typeface="Times New Roman" pitchFamily="18" charset="0"/>
                  <a:cs typeface="B Nazanin" pitchFamily="2" charset="-78"/>
                </a:rPr>
                <a:t>بیشینه محلی هموار</a:t>
              </a:r>
              <a:endParaRPr lang="en-US" sz="2000" b="1"/>
            </a:p>
          </p:txBody>
        </p:sp>
        <p:sp>
          <p:nvSpPr>
            <p:cNvPr id="30738" name="Line 16"/>
            <p:cNvSpPr>
              <a:spLocks noChangeShapeType="1"/>
            </p:cNvSpPr>
            <p:nvPr/>
          </p:nvSpPr>
          <p:spPr bwMode="auto">
            <a:xfrm flipV="1">
              <a:off x="3400" y="2156"/>
              <a:ext cx="396" cy="234"/>
            </a:xfrm>
            <a:prstGeom prst="line">
              <a:avLst/>
            </a:prstGeom>
            <a:noFill/>
            <a:ln w="9525">
              <a:solidFill>
                <a:srgbClr val="000000"/>
              </a:solidFill>
              <a:round/>
              <a:headEnd/>
              <a:tailEnd/>
            </a:ln>
          </p:spPr>
          <p:txBody>
            <a:bodyPr/>
            <a:lstStyle/>
            <a:p>
              <a:endParaRPr lang="en-US"/>
            </a:p>
          </p:txBody>
        </p:sp>
        <p:sp>
          <p:nvSpPr>
            <p:cNvPr id="30739" name="Text Box 17"/>
            <p:cNvSpPr txBox="1">
              <a:spLocks noChangeArrowheads="1"/>
            </p:cNvSpPr>
            <p:nvPr/>
          </p:nvSpPr>
          <p:spPr bwMode="auto">
            <a:xfrm>
              <a:off x="4488" y="3216"/>
              <a:ext cx="792" cy="350"/>
            </a:xfrm>
            <a:prstGeom prst="rect">
              <a:avLst/>
            </a:prstGeom>
            <a:noFill/>
            <a:ln w="9525">
              <a:noFill/>
              <a:miter lim="800000"/>
              <a:headEnd/>
              <a:tailEnd/>
            </a:ln>
          </p:spPr>
          <p:txBody>
            <a:bodyPr/>
            <a:lstStyle/>
            <a:p>
              <a:r>
                <a:rPr lang="ar-SA" sz="2000" b="1">
                  <a:latin typeface="Times New Roman" pitchFamily="18" charset="0"/>
                  <a:cs typeface="B Nazanin" pitchFamily="2" charset="-78"/>
                </a:rPr>
                <a:t>فضای حالت</a:t>
              </a:r>
              <a:endParaRPr lang="en-US" sz="2000" b="1"/>
            </a:p>
          </p:txBody>
        </p:sp>
        <p:sp>
          <p:nvSpPr>
            <p:cNvPr id="30740" name="Text Box 18"/>
            <p:cNvSpPr txBox="1">
              <a:spLocks noChangeArrowheads="1"/>
            </p:cNvSpPr>
            <p:nvPr/>
          </p:nvSpPr>
          <p:spPr bwMode="auto">
            <a:xfrm>
              <a:off x="336" y="1104"/>
              <a:ext cx="690" cy="351"/>
            </a:xfrm>
            <a:prstGeom prst="rect">
              <a:avLst/>
            </a:prstGeom>
            <a:noFill/>
            <a:ln w="9525">
              <a:noFill/>
              <a:miter lim="800000"/>
              <a:headEnd/>
              <a:tailEnd/>
            </a:ln>
          </p:spPr>
          <p:txBody>
            <a:bodyPr/>
            <a:lstStyle/>
            <a:p>
              <a:pPr algn="ctr"/>
              <a:r>
                <a:rPr lang="ar-SA" sz="2000" b="1">
                  <a:latin typeface="Times New Roman" pitchFamily="18" charset="0"/>
                  <a:cs typeface="B Nazanin" pitchFamily="2" charset="-78"/>
                </a:rPr>
                <a:t>تابع هدف</a:t>
              </a:r>
              <a:endParaRPr lang="en-US" sz="2000" b="1"/>
            </a:p>
          </p:txBody>
        </p:sp>
      </p:grpSp>
      <p:sp>
        <p:nvSpPr>
          <p:cNvPr id="30725" name="Rectangle 19"/>
          <p:cNvSpPr>
            <a:spLocks noChangeArrowheads="1"/>
          </p:cNvSpPr>
          <p:nvPr/>
        </p:nvSpPr>
        <p:spPr bwMode="auto">
          <a:xfrm>
            <a:off x="533400" y="76200"/>
            <a:ext cx="8229600" cy="762000"/>
          </a:xfrm>
          <a:prstGeom prst="rect">
            <a:avLst/>
          </a:prstGeom>
          <a:noFill/>
          <a:ln w="9525">
            <a:noFill/>
            <a:miter lim="800000"/>
            <a:headEnd/>
            <a:tailEnd/>
          </a:ln>
        </p:spPr>
        <p:txBody>
          <a:bodyPr anchor="ctr"/>
          <a:lstStyle/>
          <a:p>
            <a:pPr algn="r" rtl="1"/>
            <a:r>
              <a:rPr lang="fa-IR" sz="3200" b="1">
                <a:solidFill>
                  <a:schemeClr val="bg1"/>
                </a:solidFill>
                <a:cs typeface="B Titr" pitchFamily="2" charset="-78"/>
              </a:rPr>
              <a:t>جست و جوی تپه نوردی (جست و جوی محلی حریصانه)</a:t>
            </a:r>
            <a:endParaRPr lang="en-US" sz="3200">
              <a:solidFill>
                <a:schemeClr val="bg1"/>
              </a:solidFill>
              <a:cs typeface="B Tit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4"/>
          <p:cNvSpPr>
            <a:spLocks noGrp="1"/>
          </p:cNvSpPr>
          <p:nvPr>
            <p:ph type="sldNum" sz="quarter" idx="12"/>
          </p:nvPr>
        </p:nvSpPr>
        <p:spPr>
          <a:noFill/>
        </p:spPr>
        <p:txBody>
          <a:bodyPr/>
          <a:lstStyle/>
          <a:p>
            <a:fld id="{7890E90A-70FD-40CD-BF7C-B923224E9F1D}" type="slidenum">
              <a:rPr lang="fa-IR" smtClean="0">
                <a:latin typeface="Arial" charset="0"/>
                <a:cs typeface="Arial" charset="0"/>
              </a:rPr>
              <a:pPr/>
              <a:t>27</a:t>
            </a:fld>
            <a:endParaRPr lang="en-US" smtClean="0">
              <a:latin typeface="Arial" charset="0"/>
              <a:cs typeface="Arial" charset="0"/>
            </a:endParaRPr>
          </a:p>
        </p:txBody>
      </p:sp>
      <p:sp>
        <p:nvSpPr>
          <p:cNvPr id="31747" name="Rectangle 19"/>
          <p:cNvSpPr>
            <a:spLocks noChangeArrowheads="1"/>
          </p:cNvSpPr>
          <p:nvPr/>
        </p:nvSpPr>
        <p:spPr bwMode="auto">
          <a:xfrm>
            <a:off x="533400" y="76200"/>
            <a:ext cx="8229600" cy="762000"/>
          </a:xfrm>
          <a:prstGeom prst="rect">
            <a:avLst/>
          </a:prstGeom>
          <a:noFill/>
          <a:ln w="9525">
            <a:noFill/>
            <a:miter lim="800000"/>
            <a:headEnd/>
            <a:tailEnd/>
          </a:ln>
        </p:spPr>
        <p:txBody>
          <a:bodyPr anchor="ctr"/>
          <a:lstStyle/>
          <a:p>
            <a:pPr algn="r" rtl="1"/>
            <a:r>
              <a:rPr lang="fa-IR" sz="3200" b="1">
                <a:solidFill>
                  <a:schemeClr val="bg1"/>
                </a:solidFill>
                <a:cs typeface="B Titr" pitchFamily="2" charset="-78"/>
              </a:rPr>
              <a:t>جست و جوی تپه نوردی (جست و جوی محلی حریصانه)</a:t>
            </a:r>
            <a:endParaRPr lang="en-US" sz="3200">
              <a:solidFill>
                <a:schemeClr val="bg1"/>
              </a:solidFill>
              <a:cs typeface="B Titr" pitchFamily="2" charset="-78"/>
            </a:endParaRPr>
          </a:p>
        </p:txBody>
      </p:sp>
      <p:sp>
        <p:nvSpPr>
          <p:cNvPr id="31748" name="Text Box 20"/>
          <p:cNvSpPr txBox="1">
            <a:spLocks noChangeArrowheads="1"/>
          </p:cNvSpPr>
          <p:nvPr/>
        </p:nvSpPr>
        <p:spPr bwMode="auto">
          <a:xfrm>
            <a:off x="428625" y="1828800"/>
            <a:ext cx="8343900" cy="3694113"/>
          </a:xfrm>
          <a:prstGeom prst="rect">
            <a:avLst/>
          </a:prstGeom>
          <a:noFill/>
          <a:ln w="9525">
            <a:noFill/>
            <a:miter lim="800000"/>
            <a:headEnd/>
            <a:tailEnd/>
          </a:ln>
        </p:spPr>
        <p:txBody>
          <a:bodyPr>
            <a:spAutoFit/>
          </a:bodyPr>
          <a:lstStyle/>
          <a:p>
            <a:pPr algn="just" rtl="1">
              <a:lnSpc>
                <a:spcPct val="200000"/>
              </a:lnSpc>
            </a:pPr>
            <a:r>
              <a:rPr lang="ar-SA" sz="2400">
                <a:cs typeface="B Nazanin" pitchFamily="2" charset="-78"/>
              </a:rPr>
              <a:t>در هر مورد، الگوريتم به نقطه‌اي مي</a:t>
            </a:r>
            <a:r>
              <a:rPr lang="fa-IR" sz="2400">
                <a:cs typeface="B Nazanin" pitchFamily="2" charset="-78"/>
              </a:rPr>
              <a:t>‌</a:t>
            </a:r>
            <a:r>
              <a:rPr lang="ar-SA" sz="2400">
                <a:cs typeface="B Nazanin" pitchFamily="2" charset="-78"/>
              </a:rPr>
              <a:t>رسد که هيچ پيشرفتي نيست. اگر اين اتفاق بيفتد، تنها کار ممکن براي انجام دادن آغاز مجدد از نقطه شروع ديگري دوباره آغاز مي‌شود.</a:t>
            </a:r>
            <a:endParaRPr lang="fa-IR" sz="2400">
              <a:cs typeface="B Nazanin" pitchFamily="2" charset="-78"/>
            </a:endParaRPr>
          </a:p>
          <a:p>
            <a:pPr algn="just" rtl="1">
              <a:lnSpc>
                <a:spcPct val="200000"/>
              </a:lnSpc>
            </a:pPr>
            <a:r>
              <a:rPr lang="ar-SA" sz="2400">
                <a:cs typeface="B Nazanin" pitchFamily="2" charset="-78"/>
              </a:rPr>
              <a:t>موفقيت </a:t>
            </a:r>
            <a:r>
              <a:rPr lang="en-US" sz="2400">
                <a:cs typeface="B Nazanin" pitchFamily="2" charset="-78"/>
              </a:rPr>
              <a:t>hill-climbing</a:t>
            </a:r>
            <a:r>
              <a:rPr lang="ar-SA" sz="2400">
                <a:cs typeface="B Nazanin" pitchFamily="2" charset="-78"/>
              </a:rPr>
              <a:t> خيلي به ظاهر فضاي حالت «سطح» بستگي دارد: اگر فقط ماکزيمم‌هاي محلي کمي وجود داشته باشد، تپه‌نوردي با شروع تصادفي خيلي سريع راه‌حل خوبي را پيدا خواهد کرد.</a:t>
            </a:r>
            <a:endParaRPr lang="en-US" sz="2400">
              <a:cs typeface="B Nazanin"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432"/>
          <p:cNvSpPr>
            <a:spLocks noGrp="1" noChangeArrowheads="1"/>
          </p:cNvSpPr>
          <p:nvPr>
            <p:ph type="title"/>
          </p:nvPr>
        </p:nvSpPr>
        <p:spPr>
          <a:xfrm>
            <a:off x="457200" y="152400"/>
            <a:ext cx="8229600" cy="762000"/>
          </a:xfrm>
        </p:spPr>
        <p:txBody>
          <a:bodyPr/>
          <a:lstStyle/>
          <a:p>
            <a:pPr algn="r" rtl="1" eaLnBrk="1" hangingPunct="1"/>
            <a:r>
              <a:rPr lang="fa-IR" sz="3200" smtClean="0">
                <a:solidFill>
                  <a:schemeClr val="bg1"/>
                </a:solidFill>
                <a:cs typeface="B Titr" pitchFamily="2" charset="-78"/>
              </a:rPr>
              <a:t>مساله 8 وزیر با استفاده از جست و جوی تپه نوردی</a:t>
            </a:r>
            <a:endParaRPr lang="en-US" sz="3200" smtClean="0">
              <a:solidFill>
                <a:schemeClr val="bg1"/>
              </a:solidFill>
              <a:cs typeface="B Titr" pitchFamily="2" charset="-78"/>
            </a:endParaRPr>
          </a:p>
        </p:txBody>
      </p:sp>
      <p:sp>
        <p:nvSpPr>
          <p:cNvPr id="32770" name="Slide Number Placeholder 5"/>
          <p:cNvSpPr>
            <a:spLocks noGrp="1"/>
          </p:cNvSpPr>
          <p:nvPr>
            <p:ph type="sldNum" sz="quarter" idx="12"/>
          </p:nvPr>
        </p:nvSpPr>
        <p:spPr>
          <a:noFill/>
        </p:spPr>
        <p:txBody>
          <a:bodyPr/>
          <a:lstStyle/>
          <a:p>
            <a:fld id="{D68ED116-ED16-465B-B487-ADC7155A30EF}" type="slidenum">
              <a:rPr lang="fa-IR" smtClean="0">
                <a:latin typeface="Arial" charset="0"/>
                <a:cs typeface="Arial" charset="0"/>
              </a:rPr>
              <a:pPr/>
              <a:t>28</a:t>
            </a:fld>
            <a:endParaRPr lang="en-US" smtClean="0">
              <a:latin typeface="Arial" charset="0"/>
              <a:cs typeface="Arial" charset="0"/>
            </a:endParaRPr>
          </a:p>
        </p:txBody>
      </p:sp>
      <p:sp>
        <p:nvSpPr>
          <p:cNvPr id="32772" name="Rectangle 437"/>
          <p:cNvSpPr>
            <a:spLocks noChangeArrowheads="1"/>
          </p:cNvSpPr>
          <p:nvPr/>
        </p:nvSpPr>
        <p:spPr bwMode="auto">
          <a:xfrm>
            <a:off x="673100" y="2106613"/>
            <a:ext cx="7785100" cy="2654300"/>
          </a:xfrm>
          <a:prstGeom prst="rect">
            <a:avLst/>
          </a:prstGeom>
          <a:noFill/>
          <a:ln w="9525">
            <a:noFill/>
            <a:miter lim="800000"/>
            <a:headEnd/>
            <a:tailEnd/>
          </a:ln>
        </p:spPr>
        <p:txBody>
          <a:bodyPr anchor="ctr">
            <a:spAutoFit/>
          </a:bodyPr>
          <a:lstStyle/>
          <a:p>
            <a:pPr algn="r" rtl="1">
              <a:tabLst>
                <a:tab pos="15875" algn="l"/>
                <a:tab pos="244475" algn="l"/>
              </a:tabLst>
            </a:pPr>
            <a:r>
              <a:rPr lang="fa-IR" sz="2800" b="1">
                <a:cs typeface="B Nazanin" pitchFamily="2" charset="-78"/>
              </a:rPr>
              <a:t>استفاده از فرمول بندی کامل</a:t>
            </a:r>
          </a:p>
          <a:p>
            <a:pPr algn="r" rtl="1">
              <a:tabLst>
                <a:tab pos="15875" algn="l"/>
                <a:tab pos="244475" algn="l"/>
              </a:tabLst>
            </a:pPr>
            <a:endParaRPr lang="fa-IR" sz="2800" b="1">
              <a:cs typeface="B Nazanin" pitchFamily="2" charset="-78"/>
            </a:endParaRPr>
          </a:p>
          <a:p>
            <a:pPr algn="r" rtl="1">
              <a:tabLst>
                <a:tab pos="15875" algn="l"/>
                <a:tab pos="244475" algn="l"/>
              </a:tabLst>
            </a:pPr>
            <a:r>
              <a:rPr lang="fa-IR" sz="2800" b="1">
                <a:cs typeface="B Nazanin" pitchFamily="2" charset="-78"/>
              </a:rPr>
              <a:t>هر حالت 56 جانشین دارد</a:t>
            </a:r>
          </a:p>
          <a:p>
            <a:pPr algn="r" rtl="1">
              <a:tabLst>
                <a:tab pos="15875" algn="l"/>
                <a:tab pos="244475" algn="l"/>
              </a:tabLst>
            </a:pPr>
            <a:endParaRPr lang="en-US" sz="2800">
              <a:cs typeface="B Nazanin" pitchFamily="2" charset="-78"/>
            </a:endParaRPr>
          </a:p>
          <a:p>
            <a:pPr algn="just" rtl="1">
              <a:tabLst>
                <a:tab pos="15875" algn="l"/>
                <a:tab pos="244475" algn="l"/>
              </a:tabLst>
            </a:pPr>
            <a:r>
              <a:rPr lang="fa-IR" sz="2800" b="1">
                <a:cs typeface="B Nazanin" pitchFamily="2" charset="-78"/>
              </a:rPr>
              <a:t>تابع اکتشافی </a:t>
            </a:r>
            <a:r>
              <a:rPr lang="en-US" sz="2800" b="1">
                <a:cs typeface="B Nazanin" pitchFamily="2" charset="-78"/>
              </a:rPr>
              <a:t>h</a:t>
            </a:r>
            <a:r>
              <a:rPr lang="fa-IR" sz="2800" b="1">
                <a:cs typeface="B Nazanin" pitchFamily="2" charset="-78"/>
              </a:rPr>
              <a:t> تعداد جفت هایی از وزیران است که به طور مستقیم و غیر مستقیم به یکدیگر گارد می دهند.</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a:xfrm>
            <a:off x="457200" y="152400"/>
            <a:ext cx="8229600" cy="762000"/>
          </a:xfrm>
        </p:spPr>
        <p:txBody>
          <a:bodyPr/>
          <a:lstStyle/>
          <a:p>
            <a:pPr algn="r" rtl="1" eaLnBrk="1" hangingPunct="1"/>
            <a:r>
              <a:rPr lang="fa-IR" sz="3200" smtClean="0">
                <a:solidFill>
                  <a:schemeClr val="bg1"/>
                </a:solidFill>
                <a:cs typeface="B Titr" pitchFamily="2" charset="-78"/>
              </a:rPr>
              <a:t>مساله 8 وزیر با استفاده از جست و جوی تپه نوردی</a:t>
            </a:r>
            <a:endParaRPr lang="en-US" sz="3200" smtClean="0">
              <a:solidFill>
                <a:schemeClr val="bg1"/>
              </a:solidFill>
              <a:cs typeface="B Titr" pitchFamily="2" charset="-78"/>
            </a:endParaRPr>
          </a:p>
        </p:txBody>
      </p:sp>
      <p:sp>
        <p:nvSpPr>
          <p:cNvPr id="33794" name="Slide Number Placeholder 5"/>
          <p:cNvSpPr>
            <a:spLocks noGrp="1"/>
          </p:cNvSpPr>
          <p:nvPr>
            <p:ph type="sldNum" sz="quarter" idx="12"/>
          </p:nvPr>
        </p:nvSpPr>
        <p:spPr>
          <a:noFill/>
        </p:spPr>
        <p:txBody>
          <a:bodyPr/>
          <a:lstStyle/>
          <a:p>
            <a:fld id="{B677B4E1-2F90-47AD-B370-02DF3C5E2BCB}" type="slidenum">
              <a:rPr lang="fa-IR" smtClean="0">
                <a:latin typeface="Arial" charset="0"/>
                <a:cs typeface="Arial" charset="0"/>
              </a:rPr>
              <a:pPr/>
              <a:t>29</a:t>
            </a:fld>
            <a:endParaRPr lang="en-US" smtClean="0">
              <a:latin typeface="Arial" charset="0"/>
              <a:cs typeface="Arial" charset="0"/>
            </a:endParaRPr>
          </a:p>
        </p:txBody>
      </p:sp>
      <p:pic>
        <p:nvPicPr>
          <p:cNvPr id="33796" name="Picture 3"/>
          <p:cNvPicPr>
            <a:picLocks noChangeAspect="1" noChangeArrowheads="1"/>
          </p:cNvPicPr>
          <p:nvPr/>
        </p:nvPicPr>
        <p:blipFill>
          <a:blip r:embed="rId2" cstate="print"/>
          <a:srcRect/>
          <a:stretch>
            <a:fillRect/>
          </a:stretch>
        </p:blipFill>
        <p:spPr bwMode="auto">
          <a:xfrm>
            <a:off x="4914900" y="1816100"/>
            <a:ext cx="3771900" cy="3378200"/>
          </a:xfrm>
          <a:prstGeom prst="rect">
            <a:avLst/>
          </a:prstGeom>
          <a:noFill/>
          <a:ln w="9525">
            <a:noFill/>
            <a:miter lim="800000"/>
            <a:headEnd/>
            <a:tailEnd/>
          </a:ln>
        </p:spPr>
      </p:pic>
      <p:pic>
        <p:nvPicPr>
          <p:cNvPr id="33797" name="Picture 4"/>
          <p:cNvPicPr>
            <a:picLocks noChangeAspect="1" noChangeArrowheads="1"/>
          </p:cNvPicPr>
          <p:nvPr/>
        </p:nvPicPr>
        <p:blipFill>
          <a:blip r:embed="rId3" cstate="print"/>
          <a:srcRect/>
          <a:stretch>
            <a:fillRect/>
          </a:stretch>
        </p:blipFill>
        <p:spPr bwMode="auto">
          <a:xfrm>
            <a:off x="419100" y="1816100"/>
            <a:ext cx="3771900" cy="3378200"/>
          </a:xfrm>
          <a:prstGeom prst="rect">
            <a:avLst/>
          </a:prstGeom>
          <a:noFill/>
          <a:ln w="9525">
            <a:noFill/>
            <a:miter lim="800000"/>
            <a:headEnd/>
            <a:tailEnd/>
          </a:ln>
        </p:spPr>
      </p:pic>
      <p:sp>
        <p:nvSpPr>
          <p:cNvPr id="33798" name="Text Box 5"/>
          <p:cNvSpPr txBox="1">
            <a:spLocks noChangeArrowheads="1"/>
          </p:cNvSpPr>
          <p:nvPr/>
        </p:nvSpPr>
        <p:spPr bwMode="auto">
          <a:xfrm>
            <a:off x="1219200" y="5562600"/>
            <a:ext cx="1752600" cy="396875"/>
          </a:xfrm>
          <a:prstGeom prst="rect">
            <a:avLst/>
          </a:prstGeom>
          <a:noFill/>
          <a:ln w="9525">
            <a:noFill/>
            <a:miter lim="800000"/>
            <a:headEnd/>
            <a:tailEnd/>
          </a:ln>
        </p:spPr>
        <p:txBody>
          <a:bodyPr>
            <a:spAutoFit/>
          </a:bodyPr>
          <a:lstStyle/>
          <a:p>
            <a:pPr algn="ctr">
              <a:spcBef>
                <a:spcPct val="50000"/>
              </a:spcBef>
            </a:pPr>
            <a:r>
              <a:rPr lang="en-US" sz="2000" b="1"/>
              <a:t>h = 17</a:t>
            </a:r>
          </a:p>
        </p:txBody>
      </p:sp>
      <p:sp>
        <p:nvSpPr>
          <p:cNvPr id="33799" name="Text Box 6"/>
          <p:cNvSpPr txBox="1">
            <a:spLocks noChangeArrowheads="1"/>
          </p:cNvSpPr>
          <p:nvPr/>
        </p:nvSpPr>
        <p:spPr bwMode="auto">
          <a:xfrm>
            <a:off x="5943600" y="5562600"/>
            <a:ext cx="1752600" cy="396875"/>
          </a:xfrm>
          <a:prstGeom prst="rect">
            <a:avLst/>
          </a:prstGeom>
          <a:noFill/>
          <a:ln w="9525">
            <a:noFill/>
            <a:miter lim="800000"/>
            <a:headEnd/>
            <a:tailEnd/>
          </a:ln>
        </p:spPr>
        <p:txBody>
          <a:bodyPr>
            <a:spAutoFit/>
          </a:bodyPr>
          <a:lstStyle/>
          <a:p>
            <a:pPr algn="ctr">
              <a:spcBef>
                <a:spcPct val="50000"/>
              </a:spcBef>
            </a:pPr>
            <a:r>
              <a:rPr lang="en-US" sz="2000" b="1"/>
              <a:t>h = 1</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fontScale="92500" lnSpcReduction="20000"/>
          </a:bodyPr>
          <a:lstStyle/>
          <a:p>
            <a:pPr algn="just">
              <a:lnSpc>
                <a:spcPct val="152000"/>
              </a:lnSpc>
              <a:spcBef>
                <a:spcPct val="50000"/>
              </a:spcBef>
            </a:pPr>
            <a:r>
              <a:rPr lang="fa-IR" sz="2800" dirty="0" smtClean="0">
                <a:cs typeface="B Traffic" pitchFamily="2" charset="-78"/>
              </a:rPr>
              <a:t> </a:t>
            </a:r>
            <a:r>
              <a:rPr lang="ar-SA" sz="2800" dirty="0" smtClean="0">
                <a:cs typeface="B Traffic" pitchFamily="2" charset="-78"/>
              </a:rPr>
              <a:t>اين </a:t>
            </a:r>
            <a:r>
              <a:rPr lang="fa-IR" sz="2800" dirty="0" smtClean="0">
                <a:cs typeface="B Traffic" pitchFamily="2" charset="-78"/>
              </a:rPr>
              <a:t>راهبرد</a:t>
            </a:r>
            <a:r>
              <a:rPr lang="ar-SA" sz="2800" dirty="0" smtClean="0">
                <a:cs typeface="B Traffic" pitchFamily="2" charset="-78"/>
              </a:rPr>
              <a:t> به اين صورت بيان مي</a:t>
            </a:r>
            <a:r>
              <a:rPr lang="ar-SA" sz="2800" dirty="0" smtClean="0"/>
              <a:t>‌</a:t>
            </a:r>
            <a:r>
              <a:rPr lang="ar-SA" sz="2800" dirty="0" smtClean="0">
                <a:cs typeface="B Traffic" pitchFamily="2" charset="-78"/>
              </a:rPr>
              <a:t>شود که در يک درخت، زماني که گره</a:t>
            </a:r>
            <a:r>
              <a:rPr lang="ar-SA" sz="2800" dirty="0" smtClean="0"/>
              <a:t>‌</a:t>
            </a:r>
            <a:r>
              <a:rPr lang="ar-SA" sz="2800" dirty="0" smtClean="0">
                <a:cs typeface="B Traffic" pitchFamily="2" charset="-78"/>
              </a:rPr>
              <a:t>ها مرتب مي</a:t>
            </a:r>
            <a:r>
              <a:rPr lang="ar-SA" sz="2800" dirty="0" smtClean="0"/>
              <a:t>‌</a:t>
            </a:r>
            <a:r>
              <a:rPr lang="ar-SA" sz="2800" dirty="0" smtClean="0">
                <a:cs typeface="B Traffic" pitchFamily="2" charset="-78"/>
              </a:rPr>
              <a:t>شوند، گره</a:t>
            </a:r>
            <a:r>
              <a:rPr lang="ar-SA" sz="2800" dirty="0" smtClean="0"/>
              <a:t>‌</a:t>
            </a:r>
            <a:r>
              <a:rPr lang="ar-SA" sz="2800" dirty="0" smtClean="0">
                <a:cs typeface="B Traffic" pitchFamily="2" charset="-78"/>
              </a:rPr>
              <a:t>اي که بهترين ارزيابي را </a:t>
            </a:r>
            <a:r>
              <a:rPr lang="fa-IR" sz="2800" dirty="0" smtClean="0">
                <a:cs typeface="B Traffic" pitchFamily="2" charset="-78"/>
              </a:rPr>
              <a:t>براساس یک تابع ارزیابی </a:t>
            </a:r>
            <a:r>
              <a:rPr lang="en-US" sz="2800" dirty="0" smtClean="0">
                <a:cs typeface="B Traffic" pitchFamily="2" charset="-78"/>
              </a:rPr>
              <a:t>f(n)</a:t>
            </a:r>
            <a:r>
              <a:rPr lang="fa-IR" sz="2800" dirty="0" smtClean="0">
                <a:cs typeface="B Traffic" pitchFamily="2" charset="-78"/>
              </a:rPr>
              <a:t> </a:t>
            </a:r>
            <a:r>
              <a:rPr lang="ar-SA" sz="2800" dirty="0" smtClean="0">
                <a:cs typeface="B Traffic" pitchFamily="2" charset="-78"/>
              </a:rPr>
              <a:t>داشته باشد، </a:t>
            </a:r>
            <a:r>
              <a:rPr lang="fa-IR" sz="2800" dirty="0" smtClean="0">
                <a:cs typeface="B Traffic" pitchFamily="2" charset="-78"/>
              </a:rPr>
              <a:t>قبل از ديگر گره</a:t>
            </a:r>
            <a:r>
              <a:rPr lang="fa-IR" sz="2800" dirty="0" smtClean="0"/>
              <a:t>‌</a:t>
            </a:r>
            <a:r>
              <a:rPr lang="fa-IR" sz="2800" dirty="0" smtClean="0">
                <a:cs typeface="B Traffic" pitchFamily="2" charset="-78"/>
              </a:rPr>
              <a:t>ها</a:t>
            </a:r>
            <a:r>
              <a:rPr lang="ar-SA" sz="2800" dirty="0" smtClean="0">
                <a:cs typeface="B Traffic" pitchFamily="2" charset="-78"/>
              </a:rPr>
              <a:t> بسط داده مي</a:t>
            </a:r>
            <a:r>
              <a:rPr lang="ar-SA" sz="2800" dirty="0" smtClean="0"/>
              <a:t>‌</a:t>
            </a:r>
            <a:r>
              <a:rPr lang="ar-SA" sz="2800" dirty="0" smtClean="0">
                <a:cs typeface="B Traffic" pitchFamily="2" charset="-78"/>
              </a:rPr>
              <a:t>شود.</a:t>
            </a:r>
            <a:endParaRPr lang="fa-IR" sz="2800" dirty="0" smtClean="0">
              <a:cs typeface="B Traffic" pitchFamily="2" charset="-78"/>
            </a:endParaRPr>
          </a:p>
          <a:p>
            <a:pPr algn="just">
              <a:lnSpc>
                <a:spcPct val="152000"/>
              </a:lnSpc>
              <a:spcBef>
                <a:spcPct val="50000"/>
              </a:spcBef>
            </a:pPr>
            <a:endParaRPr lang="en-US" sz="2800" dirty="0" smtClean="0">
              <a:cs typeface="B Traffic" pitchFamily="2" charset="-78"/>
            </a:endParaRPr>
          </a:p>
          <a:p>
            <a:pPr algn="just">
              <a:lnSpc>
                <a:spcPct val="152000"/>
              </a:lnSpc>
            </a:pPr>
            <a:r>
              <a:rPr lang="ar-SA" sz="2800" dirty="0" smtClean="0">
                <a:cs typeface="B Traffic" pitchFamily="2" charset="-78"/>
              </a:rPr>
              <a:t>هدف</a:t>
            </a:r>
            <a:r>
              <a:rPr lang="fa-IR" sz="2800" dirty="0" smtClean="0">
                <a:cs typeface="B Traffic" pitchFamily="2" charset="-78"/>
              </a:rPr>
              <a:t>:</a:t>
            </a:r>
            <a:r>
              <a:rPr lang="ar-SA" sz="2800" dirty="0" smtClean="0">
                <a:cs typeface="B Traffic" pitchFamily="2" charset="-78"/>
              </a:rPr>
              <a:t> يافتن راه</a:t>
            </a:r>
            <a:r>
              <a:rPr lang="ar-SA" sz="2800" dirty="0" smtClean="0"/>
              <a:t>‌</a:t>
            </a:r>
            <a:r>
              <a:rPr lang="ar-SA" sz="2800" dirty="0" smtClean="0">
                <a:cs typeface="B Traffic" pitchFamily="2" charset="-78"/>
              </a:rPr>
              <a:t>حل</a:t>
            </a:r>
            <a:r>
              <a:rPr lang="ar-SA" sz="2800" dirty="0" smtClean="0"/>
              <a:t>‌</a:t>
            </a:r>
            <a:r>
              <a:rPr lang="ar-SA" sz="2800" dirty="0" smtClean="0">
                <a:cs typeface="B Traffic" pitchFamily="2" charset="-78"/>
              </a:rPr>
              <a:t>هاي کم</a:t>
            </a:r>
            <a:r>
              <a:rPr lang="ar-SA" sz="2800" dirty="0" smtClean="0"/>
              <a:t>‌</a:t>
            </a:r>
            <a:r>
              <a:rPr lang="ar-SA" sz="2800" dirty="0" smtClean="0">
                <a:cs typeface="B Traffic" pitchFamily="2" charset="-78"/>
              </a:rPr>
              <a:t>هزينه است، اين الگوريتم</a:t>
            </a:r>
            <a:r>
              <a:rPr lang="ar-SA" sz="2800" dirty="0" smtClean="0"/>
              <a:t>‌</a:t>
            </a:r>
            <a:r>
              <a:rPr lang="ar-SA" sz="2800" dirty="0" smtClean="0">
                <a:cs typeface="B Traffic" pitchFamily="2" charset="-78"/>
              </a:rPr>
              <a:t>ها عموماً از تعدادي معيار تخمين براي هزينه راه</a:t>
            </a:r>
            <a:r>
              <a:rPr lang="ar-SA" sz="2800" dirty="0" smtClean="0"/>
              <a:t>‌</a:t>
            </a:r>
            <a:r>
              <a:rPr lang="ar-SA" sz="2800" dirty="0" smtClean="0">
                <a:cs typeface="B Traffic" pitchFamily="2" charset="-78"/>
              </a:rPr>
              <a:t>حل</a:t>
            </a:r>
            <a:r>
              <a:rPr lang="ar-SA" sz="2800" dirty="0" smtClean="0"/>
              <a:t>‌</a:t>
            </a:r>
            <a:r>
              <a:rPr lang="ar-SA" sz="2800" dirty="0" smtClean="0">
                <a:cs typeface="B Traffic" pitchFamily="2" charset="-78"/>
              </a:rPr>
              <a:t>ها استفاده مي</a:t>
            </a:r>
            <a:r>
              <a:rPr lang="ar-SA" sz="2800" dirty="0" smtClean="0"/>
              <a:t>‌‌</a:t>
            </a:r>
            <a:r>
              <a:rPr lang="ar-SA" sz="2800" dirty="0" smtClean="0">
                <a:cs typeface="B Traffic" pitchFamily="2" charset="-78"/>
              </a:rPr>
              <a:t>کنند و سعي بر حداقل کردن آنها دارند.</a:t>
            </a:r>
            <a:endParaRPr lang="en-US" sz="2800" dirty="0" smtClean="0">
              <a:cs typeface="B Traffic" pitchFamily="2" charset="-78"/>
            </a:endParaRPr>
          </a:p>
          <a:p>
            <a:endParaRPr lang="en-US" dirty="0"/>
          </a:p>
        </p:txBody>
      </p:sp>
      <p:sp>
        <p:nvSpPr>
          <p:cNvPr id="7170" name="Slide Number Placeholder 5"/>
          <p:cNvSpPr>
            <a:spLocks noGrp="1"/>
          </p:cNvSpPr>
          <p:nvPr>
            <p:ph type="sldNum" sz="quarter" idx="12"/>
          </p:nvPr>
        </p:nvSpPr>
        <p:spPr>
          <a:noFill/>
        </p:spPr>
        <p:txBody>
          <a:bodyPr/>
          <a:lstStyle/>
          <a:p>
            <a:fld id="{42374A25-595B-49CD-8808-9E8CD71FF3E0}" type="slidenum">
              <a:rPr lang="fa-IR" smtClean="0">
                <a:latin typeface="Arial" charset="0"/>
                <a:cs typeface="Arial" charset="0"/>
              </a:rPr>
              <a:pPr/>
              <a:t>3</a:t>
            </a:fld>
            <a:endParaRPr lang="en-US" smtClean="0">
              <a:latin typeface="Arial" charset="0"/>
              <a:cs typeface="Arial" charset="0"/>
            </a:endParaRPr>
          </a:p>
        </p:txBody>
      </p:sp>
      <p:sp>
        <p:nvSpPr>
          <p:cNvPr id="7171" name="Rectangle 2"/>
          <p:cNvSpPr>
            <a:spLocks noGrp="1" noChangeArrowheads="1"/>
          </p:cNvSpPr>
          <p:nvPr>
            <p:ph type="title"/>
          </p:nvPr>
        </p:nvSpPr>
        <p:spPr/>
        <p:txBody>
          <a:bodyPr/>
          <a:lstStyle/>
          <a:p>
            <a:r>
              <a:rPr lang="fa-IR" sz="4000" dirty="0" smtClean="0">
                <a:solidFill>
                  <a:schemeClr val="bg1"/>
                </a:solidFill>
                <a:cs typeface="B Titr" pitchFamily="2" charset="-78"/>
              </a:rPr>
              <a:t>راهبرد </a:t>
            </a:r>
            <a:r>
              <a:rPr lang="ar-SA" sz="4000" dirty="0" smtClean="0">
                <a:solidFill>
                  <a:schemeClr val="bg1"/>
                </a:solidFill>
                <a:cs typeface="B Titr" pitchFamily="2" charset="-78"/>
              </a:rPr>
              <a:t>جستجوي بهترين</a:t>
            </a:r>
            <a:endParaRPr lang="en-US" sz="4000" dirty="0" smtClean="0">
              <a:solidFill>
                <a:schemeClr val="bg1"/>
              </a:solidFill>
              <a:cs typeface="B Titr" pitchFamily="2" charset="-7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6"/>
          <p:cNvSpPr>
            <a:spLocks noGrp="1"/>
          </p:cNvSpPr>
          <p:nvPr>
            <p:ph type="sldNum" sz="quarter" idx="12"/>
          </p:nvPr>
        </p:nvSpPr>
        <p:spPr>
          <a:noFill/>
        </p:spPr>
        <p:txBody>
          <a:bodyPr/>
          <a:lstStyle/>
          <a:p>
            <a:fld id="{5CC6E902-2901-4A20-A301-1A6B6BF00A36}" type="slidenum">
              <a:rPr lang="fa-IR" smtClean="0">
                <a:latin typeface="Arial" charset="0"/>
                <a:cs typeface="Arial" charset="0"/>
              </a:rPr>
              <a:pPr/>
              <a:t>30</a:t>
            </a:fld>
            <a:endParaRPr lang="en-US" smtClean="0">
              <a:latin typeface="Arial" charset="0"/>
              <a:cs typeface="Arial" charset="0"/>
            </a:endParaRPr>
          </a:p>
        </p:txBody>
      </p:sp>
      <p:sp>
        <p:nvSpPr>
          <p:cNvPr id="34819" name="Rectangle 2"/>
          <p:cNvSpPr>
            <a:spLocks noGrp="1" noChangeArrowheads="1"/>
          </p:cNvSpPr>
          <p:nvPr>
            <p:ph type="title"/>
          </p:nvPr>
        </p:nvSpPr>
        <p:spPr>
          <a:xfrm>
            <a:off x="762000" y="152400"/>
            <a:ext cx="8229600" cy="639763"/>
          </a:xfrm>
        </p:spPr>
        <p:txBody>
          <a:bodyPr/>
          <a:lstStyle/>
          <a:p>
            <a:pPr algn="r" rtl="1" eaLnBrk="1" hangingPunct="1"/>
            <a:r>
              <a:rPr lang="fa-IR" sz="2800" b="1" smtClean="0">
                <a:solidFill>
                  <a:schemeClr val="bg1"/>
                </a:solidFill>
                <a:cs typeface="B Titr" pitchFamily="2" charset="-78"/>
              </a:rPr>
              <a:t>جست و جوی شبیه سازی حرارت </a:t>
            </a:r>
            <a:r>
              <a:rPr lang="en-US" sz="2800" b="1" smtClean="0">
                <a:solidFill>
                  <a:schemeClr val="bg1"/>
                </a:solidFill>
                <a:cs typeface="B Titr" pitchFamily="2" charset="-78"/>
              </a:rPr>
              <a:t>(Simulated annealing)</a:t>
            </a:r>
            <a:r>
              <a:rPr lang="en-US" sz="2800" smtClean="0">
                <a:solidFill>
                  <a:schemeClr val="bg1"/>
                </a:solidFill>
                <a:cs typeface="B Titr" pitchFamily="2" charset="-78"/>
              </a:rPr>
              <a:t> </a:t>
            </a:r>
          </a:p>
        </p:txBody>
      </p:sp>
      <p:sp>
        <p:nvSpPr>
          <p:cNvPr id="34820" name="Rectangle 4"/>
          <p:cNvSpPr>
            <a:spLocks noChangeArrowheads="1"/>
          </p:cNvSpPr>
          <p:nvPr/>
        </p:nvSpPr>
        <p:spPr bwMode="auto">
          <a:xfrm>
            <a:off x="280988" y="1160463"/>
            <a:ext cx="8558212" cy="2492375"/>
          </a:xfrm>
          <a:prstGeom prst="rect">
            <a:avLst/>
          </a:prstGeom>
          <a:noFill/>
          <a:ln w="9525">
            <a:noFill/>
            <a:miter lim="800000"/>
            <a:headEnd/>
            <a:tailEnd/>
          </a:ln>
        </p:spPr>
        <p:txBody>
          <a:bodyPr anchor="ctr">
            <a:spAutoFit/>
          </a:bodyPr>
          <a:lstStyle/>
          <a:p>
            <a:pPr algn="just" rtl="1">
              <a:lnSpc>
                <a:spcPct val="150000"/>
              </a:lnSpc>
              <a:tabLst>
                <a:tab pos="15875" algn="l"/>
                <a:tab pos="244475" algn="l"/>
              </a:tabLst>
            </a:pPr>
            <a:r>
              <a:rPr lang="fa-IR" sz="2400" b="1">
                <a:cs typeface="B Nazanin" pitchFamily="2" charset="-78"/>
              </a:rPr>
              <a:t>تپه نوردی مرکب با حرکت تصادفی است</a:t>
            </a:r>
          </a:p>
          <a:p>
            <a:pPr algn="just" rtl="1">
              <a:lnSpc>
                <a:spcPct val="150000"/>
              </a:lnSpc>
              <a:tabLst>
                <a:tab pos="15875" algn="l"/>
                <a:tab pos="244475" algn="l"/>
              </a:tabLst>
            </a:pPr>
            <a:r>
              <a:rPr lang="fa-IR" sz="2400" b="1">
                <a:cs typeface="B Nazanin" pitchFamily="2" charset="-78"/>
              </a:rPr>
              <a:t>حرارت دادن فرایندی است که فلزهای سخت و شیشه را تا درجه بالایی حرارت می دهند و به تدریج سرد می کنند.</a:t>
            </a:r>
            <a:endParaRPr lang="en-US" sz="2400">
              <a:cs typeface="B Nazanin" pitchFamily="2" charset="-78"/>
            </a:endParaRPr>
          </a:p>
          <a:p>
            <a:pPr algn="just" rtl="1">
              <a:tabLst>
                <a:tab pos="15875" algn="l"/>
                <a:tab pos="244475" algn="l"/>
              </a:tabLst>
            </a:pPr>
            <a:endParaRPr lang="fa-IR" sz="2400" b="1">
              <a:cs typeface="B Nazanin" pitchFamily="2" charset="-78"/>
            </a:endParaRPr>
          </a:p>
          <a:p>
            <a:pPr algn="just" rtl="1">
              <a:tabLst>
                <a:tab pos="15875" algn="l"/>
                <a:tab pos="244475" algn="l"/>
              </a:tabLst>
            </a:pPr>
            <a:r>
              <a:rPr lang="fa-IR" sz="2400" b="1">
                <a:cs typeface="B Nazanin" pitchFamily="2" charset="-78"/>
              </a:rPr>
              <a:t>مثال : توپ پینگ پنگ در سطح ناصاف</a:t>
            </a:r>
          </a:p>
        </p:txBody>
      </p:sp>
      <p:sp>
        <p:nvSpPr>
          <p:cNvPr id="34821" name="Rectangle 9"/>
          <p:cNvSpPr>
            <a:spLocks noChangeArrowheads="1"/>
          </p:cNvSpPr>
          <p:nvPr/>
        </p:nvSpPr>
        <p:spPr bwMode="auto">
          <a:xfrm>
            <a:off x="190500" y="3903663"/>
            <a:ext cx="8763000" cy="1735137"/>
          </a:xfrm>
          <a:prstGeom prst="rect">
            <a:avLst/>
          </a:prstGeom>
          <a:noFill/>
          <a:ln w="9525">
            <a:noFill/>
            <a:miter lim="800000"/>
            <a:headEnd/>
            <a:tailEnd/>
          </a:ln>
        </p:spPr>
        <p:txBody>
          <a:bodyPr>
            <a:spAutoFit/>
          </a:bodyPr>
          <a:lstStyle/>
          <a:p>
            <a:pPr algn="just" rtl="1">
              <a:lnSpc>
                <a:spcPct val="150000"/>
              </a:lnSpc>
            </a:pPr>
            <a:r>
              <a:rPr lang="ar-SA" sz="2400" b="1">
                <a:cs typeface="B Nazanin" pitchFamily="2" charset="-78"/>
              </a:rPr>
              <a:t>در اين گروه از الگوريتم</a:t>
            </a:r>
            <a:r>
              <a:rPr lang="ar-SA" sz="2400" b="1"/>
              <a:t>‌</a:t>
            </a:r>
            <a:r>
              <a:rPr lang="ar-SA" sz="2400" b="1">
                <a:cs typeface="B Nazanin" pitchFamily="2" charset="-78"/>
              </a:rPr>
              <a:t>ها به جاي شروع دوباره به طور تصادفي</a:t>
            </a:r>
            <a:r>
              <a:rPr lang="fa-IR" sz="2400" b="1">
                <a:cs typeface="B Nazanin" pitchFamily="2" charset="-78"/>
              </a:rPr>
              <a:t>،</a:t>
            </a:r>
            <a:r>
              <a:rPr lang="ar-SA" sz="2400" b="1">
                <a:cs typeface="B Nazanin" pitchFamily="2" charset="-78"/>
              </a:rPr>
              <a:t> زماني که در يک ماکزيمم محلي گير افتاد</a:t>
            </a:r>
            <a:r>
              <a:rPr lang="fa-IR" sz="2400" b="1">
                <a:cs typeface="B Nazanin" pitchFamily="2" charset="-78"/>
              </a:rPr>
              <a:t>ي</a:t>
            </a:r>
            <a:r>
              <a:rPr lang="ar-SA" sz="2400" b="1">
                <a:cs typeface="B Nazanin" pitchFamily="2" charset="-78"/>
              </a:rPr>
              <a:t>م، مي</a:t>
            </a:r>
            <a:r>
              <a:rPr lang="ar-SA" sz="2400" b="1"/>
              <a:t>‌</a:t>
            </a:r>
            <a:r>
              <a:rPr lang="ar-SA" sz="2400" b="1">
                <a:cs typeface="B Nazanin" pitchFamily="2" charset="-78"/>
              </a:rPr>
              <a:t>توانيم اجازه دهيم که جستجو چند قدم به طرف پائين بردارد تا از ماکزيمم محلي فرار کند.</a:t>
            </a:r>
            <a:endParaRPr lang="en-US" sz="2400" b="1">
              <a:cs typeface="B Nazanin"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1731" name="Object 3"/>
          <p:cNvGraphicFramePr>
            <a:graphicFrameLocks noChangeAspect="1"/>
          </p:cNvGraphicFramePr>
          <p:nvPr>
            <p:ph sz="half" idx="1"/>
          </p:nvPr>
        </p:nvGraphicFramePr>
        <p:xfrm>
          <a:off x="2324100" y="3124200"/>
          <a:ext cx="1028700" cy="609600"/>
        </p:xfrm>
        <a:graphic>
          <a:graphicData uri="http://schemas.openxmlformats.org/presentationml/2006/ole">
            <p:oleObj spid="_x0000_s1026" name="Equation" r:id="rId3" imgW="342720" imgH="203040" progId="Equation.3">
              <p:embed/>
            </p:oleObj>
          </a:graphicData>
        </a:graphic>
      </p:graphicFrame>
      <p:graphicFrame>
        <p:nvGraphicFramePr>
          <p:cNvPr id="201734" name="Object 6"/>
          <p:cNvGraphicFramePr>
            <a:graphicFrameLocks noChangeAspect="1"/>
          </p:cNvGraphicFramePr>
          <p:nvPr>
            <p:ph sz="half" idx="2"/>
          </p:nvPr>
        </p:nvGraphicFramePr>
        <p:xfrm>
          <a:off x="1905000" y="3886200"/>
          <a:ext cx="457200" cy="312738"/>
        </p:xfrm>
        <a:graphic>
          <a:graphicData uri="http://schemas.openxmlformats.org/presentationml/2006/ole">
            <p:oleObj spid="_x0000_s1027" name="Equation" r:id="rId4" imgW="241200" imgH="164880" progId="Equation.3">
              <p:embed/>
            </p:oleObj>
          </a:graphicData>
        </a:graphic>
      </p:graphicFrame>
      <p:sp>
        <p:nvSpPr>
          <p:cNvPr id="1028" name="Slide Number Placeholder 6"/>
          <p:cNvSpPr>
            <a:spLocks noGrp="1"/>
          </p:cNvSpPr>
          <p:nvPr>
            <p:ph type="sldNum" sz="quarter" idx="12"/>
          </p:nvPr>
        </p:nvSpPr>
        <p:spPr>
          <a:noFill/>
        </p:spPr>
        <p:txBody>
          <a:bodyPr/>
          <a:lstStyle/>
          <a:p>
            <a:fld id="{6AE3977D-BCDD-4B98-9E38-01832F3CECCD}" type="slidenum">
              <a:rPr lang="fa-IR" smtClean="0">
                <a:latin typeface="Arial" charset="0"/>
                <a:cs typeface="Arial" charset="0"/>
              </a:rPr>
              <a:pPr/>
              <a:t>31</a:t>
            </a:fld>
            <a:endParaRPr lang="en-US" smtClean="0">
              <a:latin typeface="Arial" charset="0"/>
              <a:cs typeface="Arial" charset="0"/>
            </a:endParaRPr>
          </a:p>
        </p:txBody>
      </p:sp>
      <p:sp>
        <p:nvSpPr>
          <p:cNvPr id="1029" name="Rectangle 2"/>
          <p:cNvSpPr>
            <a:spLocks noGrp="1" noChangeArrowheads="1"/>
          </p:cNvSpPr>
          <p:nvPr>
            <p:ph type="title"/>
          </p:nvPr>
        </p:nvSpPr>
        <p:spPr>
          <a:xfrm>
            <a:off x="762000" y="152400"/>
            <a:ext cx="8229600" cy="639763"/>
          </a:xfrm>
        </p:spPr>
        <p:txBody>
          <a:bodyPr/>
          <a:lstStyle/>
          <a:p>
            <a:pPr algn="r" rtl="1" eaLnBrk="1" hangingPunct="1"/>
            <a:r>
              <a:rPr lang="fa-IR" sz="2800" b="1" smtClean="0">
                <a:solidFill>
                  <a:schemeClr val="bg1"/>
                </a:solidFill>
                <a:cs typeface="B Titr" pitchFamily="2" charset="-78"/>
              </a:rPr>
              <a:t>جست و جوی شبیه سازی حرارت </a:t>
            </a:r>
            <a:r>
              <a:rPr lang="en-US" sz="2800" b="1" smtClean="0">
                <a:solidFill>
                  <a:schemeClr val="bg1"/>
                </a:solidFill>
                <a:cs typeface="B Titr" pitchFamily="2" charset="-78"/>
              </a:rPr>
              <a:t>(Simulated annealing)</a:t>
            </a:r>
            <a:r>
              <a:rPr lang="en-US" sz="2800" smtClean="0">
                <a:solidFill>
                  <a:schemeClr val="bg1"/>
                </a:solidFill>
                <a:cs typeface="B Titr" pitchFamily="2" charset="-78"/>
              </a:rPr>
              <a:t> </a:t>
            </a:r>
          </a:p>
        </p:txBody>
      </p:sp>
      <p:sp>
        <p:nvSpPr>
          <p:cNvPr id="201733" name="Rectangle 5"/>
          <p:cNvSpPr>
            <a:spLocks noChangeArrowheads="1"/>
          </p:cNvSpPr>
          <p:nvPr/>
        </p:nvSpPr>
        <p:spPr bwMode="auto">
          <a:xfrm>
            <a:off x="457200" y="838200"/>
            <a:ext cx="8229600" cy="5181600"/>
          </a:xfrm>
          <a:prstGeom prst="rect">
            <a:avLst/>
          </a:prstGeom>
          <a:noFill/>
          <a:ln w="9525">
            <a:noFill/>
            <a:miter lim="800000"/>
            <a:headEnd/>
            <a:tailEnd/>
          </a:ln>
        </p:spPr>
        <p:txBody>
          <a:bodyPr/>
          <a:lstStyle/>
          <a:p>
            <a:pPr marL="342900" indent="-342900">
              <a:lnSpc>
                <a:spcPct val="150000"/>
              </a:lnSpc>
              <a:spcBef>
                <a:spcPct val="20000"/>
              </a:spcBef>
              <a:buFontTx/>
              <a:buChar char="•"/>
            </a:pPr>
            <a:r>
              <a:rPr lang="es-MX" altLang="he-IL" sz="2400"/>
              <a:t>Proceed like hill climbing, but  pick at each step a random move</a:t>
            </a:r>
          </a:p>
          <a:p>
            <a:pPr marL="342900" indent="-342900">
              <a:lnSpc>
                <a:spcPct val="150000"/>
              </a:lnSpc>
              <a:spcBef>
                <a:spcPct val="20000"/>
              </a:spcBef>
              <a:buFontTx/>
              <a:buChar char="•"/>
            </a:pPr>
            <a:r>
              <a:rPr lang="es-MX" altLang="he-IL" sz="2400"/>
              <a:t>If the move improves the f-value, it is always executed</a:t>
            </a:r>
          </a:p>
          <a:p>
            <a:pPr marL="342900" indent="-342900">
              <a:lnSpc>
                <a:spcPct val="150000"/>
              </a:lnSpc>
              <a:spcBef>
                <a:spcPct val="20000"/>
              </a:spcBef>
              <a:buFontTx/>
              <a:buChar char="•"/>
            </a:pPr>
            <a:r>
              <a:rPr lang="es-MX" altLang="he-IL" sz="2400"/>
              <a:t>Otherwise, it is executed with a probability that decreases             exponentially as improvement is not found</a:t>
            </a:r>
          </a:p>
          <a:p>
            <a:pPr marL="342900" indent="-342900">
              <a:lnSpc>
                <a:spcPct val="150000"/>
              </a:lnSpc>
              <a:spcBef>
                <a:spcPct val="20000"/>
              </a:spcBef>
              <a:buFontTx/>
              <a:buChar char="•"/>
            </a:pPr>
            <a:r>
              <a:rPr lang="es-MX" altLang="he-IL" sz="2400"/>
              <a:t>Probability function: </a:t>
            </a:r>
            <a:endParaRPr lang="en-US" altLang="he-IL" sz="2400"/>
          </a:p>
          <a:p>
            <a:pPr marL="742950" lvl="1" indent="-285750">
              <a:lnSpc>
                <a:spcPct val="150000"/>
              </a:lnSpc>
              <a:spcBef>
                <a:spcPct val="20000"/>
              </a:spcBef>
              <a:buFontTx/>
              <a:buChar char="–"/>
            </a:pPr>
            <a:r>
              <a:rPr lang="en-US" altLang="he-IL" sz="2000" b="1" i="1"/>
              <a:t>T </a:t>
            </a:r>
            <a:r>
              <a:rPr lang="en-US" altLang="he-IL" sz="2000"/>
              <a:t> is the number of steps since improvement</a:t>
            </a:r>
            <a:endParaRPr lang="en-US" altLang="he-IL" sz="2400"/>
          </a:p>
          <a:p>
            <a:pPr marL="742950" lvl="1" indent="-285750">
              <a:lnSpc>
                <a:spcPct val="150000"/>
              </a:lnSpc>
              <a:spcBef>
                <a:spcPct val="20000"/>
              </a:spcBef>
              <a:buFontTx/>
              <a:buChar char="–"/>
            </a:pPr>
            <a:r>
              <a:rPr lang="en-US" altLang="he-IL" sz="2400"/>
              <a:t>      </a:t>
            </a:r>
            <a:r>
              <a:rPr lang="es-MX" altLang="he-IL" sz="2000"/>
              <a:t> is the amount of decrease at each s</a:t>
            </a:r>
            <a:r>
              <a:rPr lang="en-US" altLang="he-IL" sz="2000"/>
              <a:t>tep</a:t>
            </a:r>
            <a:endParaRPr lang="es-MX" altLang="he-IL"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1733"/>
                                        </p:tgtEl>
                                        <p:attrNameLst>
                                          <p:attrName>style.visibility</p:attrName>
                                        </p:attrNameLst>
                                      </p:cBhvr>
                                      <p:to>
                                        <p:strVal val="visible"/>
                                      </p:to>
                                    </p:set>
                                    <p:animEffect transition="in" filter="wipe(up)">
                                      <p:cBhvr>
                                        <p:cTn id="7" dur="500"/>
                                        <p:tgtEl>
                                          <p:spTgt spid="201733"/>
                                        </p:tgtEl>
                                      </p:cBhvr>
                                    </p:animEffect>
                                  </p:childTnLst>
                                </p:cTn>
                              </p:par>
                              <p:par>
                                <p:cTn id="8" presetID="23" presetClass="entr" presetSubtype="16" fill="hold" nodeType="withEffect">
                                  <p:stCondLst>
                                    <p:cond delay="0"/>
                                  </p:stCondLst>
                                  <p:childTnLst>
                                    <p:set>
                                      <p:cBhvr>
                                        <p:cTn id="9" dur="1" fill="hold">
                                          <p:stCondLst>
                                            <p:cond delay="0"/>
                                          </p:stCondLst>
                                        </p:cTn>
                                        <p:tgtEl>
                                          <p:spTgt spid="201731"/>
                                        </p:tgtEl>
                                        <p:attrNameLst>
                                          <p:attrName>style.visibility</p:attrName>
                                        </p:attrNameLst>
                                      </p:cBhvr>
                                      <p:to>
                                        <p:strVal val="visible"/>
                                      </p:to>
                                    </p:set>
                                    <p:anim calcmode="lin" valueType="num">
                                      <p:cBhvr>
                                        <p:cTn id="10" dur="500" fill="hold"/>
                                        <p:tgtEl>
                                          <p:spTgt spid="201731"/>
                                        </p:tgtEl>
                                        <p:attrNameLst>
                                          <p:attrName>ppt_w</p:attrName>
                                        </p:attrNameLst>
                                      </p:cBhvr>
                                      <p:tavLst>
                                        <p:tav tm="0">
                                          <p:val>
                                            <p:fltVal val="0"/>
                                          </p:val>
                                        </p:tav>
                                        <p:tav tm="100000">
                                          <p:val>
                                            <p:strVal val="#ppt_w"/>
                                          </p:val>
                                        </p:tav>
                                      </p:tavLst>
                                    </p:anim>
                                    <p:anim calcmode="lin" valueType="num">
                                      <p:cBhvr>
                                        <p:cTn id="11" dur="500" fill="hold"/>
                                        <p:tgtEl>
                                          <p:spTgt spid="201731"/>
                                        </p:tgtEl>
                                        <p:attrNameLst>
                                          <p:attrName>ppt_h</p:attrName>
                                        </p:attrNameLst>
                                      </p:cBhvr>
                                      <p:tavLst>
                                        <p:tav tm="0">
                                          <p:val>
                                            <p:fltVal val="0"/>
                                          </p:val>
                                        </p:tav>
                                        <p:tav tm="100000">
                                          <p:val>
                                            <p:strVal val="#ppt_h"/>
                                          </p:val>
                                        </p:tav>
                                      </p:tavLst>
                                    </p:anim>
                                  </p:childTnLst>
                                </p:cTn>
                              </p:par>
                              <p:par>
                                <p:cTn id="12" presetID="23" presetClass="entr" presetSubtype="16" fill="hold" nodeType="withEffect">
                                  <p:stCondLst>
                                    <p:cond delay="0"/>
                                  </p:stCondLst>
                                  <p:childTnLst>
                                    <p:set>
                                      <p:cBhvr>
                                        <p:cTn id="13" dur="1" fill="hold">
                                          <p:stCondLst>
                                            <p:cond delay="0"/>
                                          </p:stCondLst>
                                        </p:cTn>
                                        <p:tgtEl>
                                          <p:spTgt spid="201734"/>
                                        </p:tgtEl>
                                        <p:attrNameLst>
                                          <p:attrName>style.visibility</p:attrName>
                                        </p:attrNameLst>
                                      </p:cBhvr>
                                      <p:to>
                                        <p:strVal val="visible"/>
                                      </p:to>
                                    </p:set>
                                    <p:anim calcmode="lin" valueType="num">
                                      <p:cBhvr>
                                        <p:cTn id="14" dur="500" fill="hold"/>
                                        <p:tgtEl>
                                          <p:spTgt spid="201734"/>
                                        </p:tgtEl>
                                        <p:attrNameLst>
                                          <p:attrName>ppt_w</p:attrName>
                                        </p:attrNameLst>
                                      </p:cBhvr>
                                      <p:tavLst>
                                        <p:tav tm="0">
                                          <p:val>
                                            <p:fltVal val="0"/>
                                          </p:val>
                                        </p:tav>
                                        <p:tav tm="100000">
                                          <p:val>
                                            <p:strVal val="#ppt_w"/>
                                          </p:val>
                                        </p:tav>
                                      </p:tavLst>
                                    </p:anim>
                                    <p:anim calcmode="lin" valueType="num">
                                      <p:cBhvr>
                                        <p:cTn id="15" dur="500" fill="hold"/>
                                        <p:tgtEl>
                                          <p:spTgt spid="2017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Slide Number Placeholder 6"/>
          <p:cNvSpPr>
            <a:spLocks noGrp="1"/>
          </p:cNvSpPr>
          <p:nvPr>
            <p:ph type="sldNum" sz="quarter" idx="12"/>
          </p:nvPr>
        </p:nvSpPr>
        <p:spPr>
          <a:noFill/>
        </p:spPr>
        <p:txBody>
          <a:bodyPr/>
          <a:lstStyle/>
          <a:p>
            <a:fld id="{DDE7D015-867D-4FF5-A5EA-B7C4AFDA4D43}" type="slidenum">
              <a:rPr lang="fa-IR" smtClean="0">
                <a:latin typeface="Arial" charset="0"/>
                <a:cs typeface="Arial" charset="0"/>
              </a:rPr>
              <a:pPr/>
              <a:t>32</a:t>
            </a:fld>
            <a:endParaRPr lang="en-US" smtClean="0">
              <a:latin typeface="Arial" charset="0"/>
              <a:cs typeface="Arial" charset="0"/>
            </a:endParaRPr>
          </a:p>
        </p:txBody>
      </p:sp>
      <p:sp>
        <p:nvSpPr>
          <p:cNvPr id="2052" name="Rectangle 2"/>
          <p:cNvSpPr>
            <a:spLocks noGrp="1" noChangeArrowheads="1"/>
          </p:cNvSpPr>
          <p:nvPr>
            <p:ph type="title"/>
          </p:nvPr>
        </p:nvSpPr>
        <p:spPr>
          <a:xfrm>
            <a:off x="762000" y="152400"/>
            <a:ext cx="8229600" cy="639763"/>
          </a:xfrm>
        </p:spPr>
        <p:txBody>
          <a:bodyPr/>
          <a:lstStyle/>
          <a:p>
            <a:pPr algn="r" rtl="1" eaLnBrk="1" hangingPunct="1"/>
            <a:r>
              <a:rPr lang="fa-IR" sz="2800" b="1" smtClean="0">
                <a:solidFill>
                  <a:schemeClr val="bg1"/>
                </a:solidFill>
                <a:cs typeface="B Titr" pitchFamily="2" charset="-78"/>
              </a:rPr>
              <a:t>جست و جوی شبیه سازی حرارت </a:t>
            </a:r>
            <a:r>
              <a:rPr lang="en-US" sz="2800" b="1" smtClean="0">
                <a:solidFill>
                  <a:schemeClr val="bg1"/>
                </a:solidFill>
                <a:cs typeface="B Titr" pitchFamily="2" charset="-78"/>
              </a:rPr>
              <a:t>(Simulated annealing)</a:t>
            </a:r>
            <a:r>
              <a:rPr lang="en-US" sz="2800" smtClean="0">
                <a:solidFill>
                  <a:schemeClr val="bg1"/>
                </a:solidFill>
                <a:cs typeface="B Titr" pitchFamily="2" charset="-78"/>
              </a:rPr>
              <a:t> </a:t>
            </a:r>
          </a:p>
        </p:txBody>
      </p:sp>
      <p:sp>
        <p:nvSpPr>
          <p:cNvPr id="2053" name="Text Box 8"/>
          <p:cNvSpPr txBox="1">
            <a:spLocks noChangeArrowheads="1"/>
          </p:cNvSpPr>
          <p:nvPr/>
        </p:nvSpPr>
        <p:spPr bwMode="auto">
          <a:xfrm>
            <a:off x="514350" y="1219200"/>
            <a:ext cx="8115300" cy="3582988"/>
          </a:xfrm>
          <a:prstGeom prst="rect">
            <a:avLst/>
          </a:prstGeom>
          <a:noFill/>
          <a:ln w="9525">
            <a:noFill/>
            <a:miter lim="800000"/>
            <a:headEnd/>
            <a:tailEnd/>
          </a:ln>
        </p:spPr>
        <p:txBody>
          <a:bodyPr>
            <a:spAutoFit/>
          </a:bodyPr>
          <a:lstStyle/>
          <a:p>
            <a:pPr algn="r" rtl="1">
              <a:lnSpc>
                <a:spcPct val="135000"/>
              </a:lnSpc>
            </a:pPr>
            <a:r>
              <a:rPr lang="ar-SA" sz="2400" u="sng">
                <a:solidFill>
                  <a:srgbClr val="7F5429"/>
                </a:solidFill>
                <a:cs typeface="B Nazanin" pitchFamily="2" charset="-78"/>
              </a:rPr>
              <a:t>پارامتر‌هاي مؤثر به شرح زير مي‌باشند:</a:t>
            </a:r>
            <a:endParaRPr lang="fa-IR" sz="2400" u="sng">
              <a:solidFill>
                <a:srgbClr val="7F5429"/>
              </a:solidFill>
              <a:cs typeface="B Nazanin" pitchFamily="2" charset="-78"/>
            </a:endParaRPr>
          </a:p>
          <a:p>
            <a:pPr algn="r" rtl="1">
              <a:lnSpc>
                <a:spcPct val="135000"/>
              </a:lnSpc>
            </a:pPr>
            <a:r>
              <a:rPr lang="fa-IR" sz="2400">
                <a:cs typeface="B Nazanin" pitchFamily="2" charset="-78"/>
              </a:rPr>
              <a:t>1-          </a:t>
            </a:r>
            <a:r>
              <a:rPr lang="ar-SA" sz="2400">
                <a:cs typeface="B Nazanin" pitchFamily="2" charset="-78"/>
              </a:rPr>
              <a:t>: چگونگي ارزيابي</a:t>
            </a:r>
            <a:r>
              <a:rPr lang="fa-IR" sz="2400">
                <a:cs typeface="B Nazanin" pitchFamily="2" charset="-78"/>
              </a:rPr>
              <a:t>.</a:t>
            </a:r>
          </a:p>
          <a:p>
            <a:pPr algn="r" rtl="1">
              <a:lnSpc>
                <a:spcPct val="135000"/>
              </a:lnSpc>
            </a:pPr>
            <a:r>
              <a:rPr lang="fa-IR" sz="2400">
                <a:cs typeface="B Nazanin" pitchFamily="2" charset="-78"/>
              </a:rPr>
              <a:t>2- </a:t>
            </a:r>
            <a:r>
              <a:rPr lang="en-US" sz="2400">
                <a:cs typeface="B Nazanin" pitchFamily="2" charset="-78"/>
              </a:rPr>
              <a:t>T</a:t>
            </a:r>
            <a:r>
              <a:rPr lang="ar-SA" sz="2400">
                <a:cs typeface="B Nazanin" pitchFamily="2" charset="-78"/>
              </a:rPr>
              <a:t>: تعيين احتمال</a:t>
            </a:r>
            <a:r>
              <a:rPr lang="fa-IR" sz="2400">
                <a:cs typeface="B Nazanin" pitchFamily="2" charset="-78"/>
              </a:rPr>
              <a:t>.</a:t>
            </a:r>
          </a:p>
          <a:p>
            <a:pPr algn="just" rtl="1">
              <a:lnSpc>
                <a:spcPct val="135000"/>
              </a:lnSpc>
            </a:pPr>
            <a:r>
              <a:rPr lang="ar-SA" sz="2400">
                <a:cs typeface="B Nazanin" pitchFamily="2" charset="-78"/>
              </a:rPr>
              <a:t>الگوريتم شباهت صريحي با </a:t>
            </a:r>
            <a:r>
              <a:rPr lang="en-US" sz="2400">
                <a:cs typeface="B Nazanin" pitchFamily="2" charset="-78"/>
              </a:rPr>
              <a:t>annealing</a:t>
            </a:r>
            <a:r>
              <a:rPr lang="ar-SA" sz="2400">
                <a:cs typeface="B Nazanin" pitchFamily="2" charset="-78"/>
              </a:rPr>
              <a:t> (پردازشي که به طور آهسته مايعي را تا زماني که يخ ببندد سرد مي‌کند)، گسترش يافته است. مقدار تابع مطابق با انرژي ورودي اتم‌هاي ماده است، و </a:t>
            </a:r>
            <a:r>
              <a:rPr lang="en-US" sz="2400">
                <a:cs typeface="B Nazanin" pitchFamily="2" charset="-78"/>
              </a:rPr>
              <a:t>T</a:t>
            </a:r>
            <a:r>
              <a:rPr lang="ar-SA" sz="2400">
                <a:cs typeface="B Nazanin" pitchFamily="2" charset="-78"/>
              </a:rPr>
              <a:t> با دما مطابقت دارد.</a:t>
            </a:r>
            <a:r>
              <a:rPr lang="fa-IR" sz="2400">
                <a:cs typeface="B Nazanin" pitchFamily="2" charset="-78"/>
              </a:rPr>
              <a:t> </a:t>
            </a:r>
            <a:r>
              <a:rPr lang="ar-SA" sz="2400">
                <a:cs typeface="B Nazanin" pitchFamily="2" charset="-78"/>
              </a:rPr>
              <a:t>جدول ميزان دما را در جايي که پائين آمده است، تعيين مي‌کند.</a:t>
            </a:r>
            <a:endParaRPr lang="en-US" sz="2400">
              <a:cs typeface="B Nazanin" pitchFamily="2" charset="-78"/>
            </a:endParaRPr>
          </a:p>
        </p:txBody>
      </p:sp>
      <p:graphicFrame>
        <p:nvGraphicFramePr>
          <p:cNvPr id="2050" name="Object 9"/>
          <p:cNvGraphicFramePr>
            <a:graphicFrameLocks noChangeAspect="1"/>
          </p:cNvGraphicFramePr>
          <p:nvPr/>
        </p:nvGraphicFramePr>
        <p:xfrm>
          <a:off x="7696200" y="1905000"/>
          <a:ext cx="427038" cy="328613"/>
        </p:xfrm>
        <a:graphic>
          <a:graphicData uri="http://schemas.openxmlformats.org/presentationml/2006/ole">
            <p:oleObj spid="_x0000_s2050" name="Equation" r:id="rId3" imgW="241200" imgH="164880" progId="Equation.3">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6"/>
          <p:cNvSpPr>
            <a:spLocks noGrp="1"/>
          </p:cNvSpPr>
          <p:nvPr>
            <p:ph type="sldNum" sz="quarter" idx="12"/>
          </p:nvPr>
        </p:nvSpPr>
        <p:spPr>
          <a:noFill/>
        </p:spPr>
        <p:txBody>
          <a:bodyPr/>
          <a:lstStyle/>
          <a:p>
            <a:fld id="{96CEBFD9-6016-4BD0-A0F3-41A50D6D5A07}" type="slidenum">
              <a:rPr lang="fa-IR" smtClean="0">
                <a:latin typeface="Arial" charset="0"/>
                <a:cs typeface="Arial" charset="0"/>
              </a:rPr>
              <a:pPr/>
              <a:t>33</a:t>
            </a:fld>
            <a:endParaRPr lang="en-US" smtClean="0">
              <a:latin typeface="Arial" charset="0"/>
              <a:cs typeface="Arial" charset="0"/>
            </a:endParaRPr>
          </a:p>
        </p:txBody>
      </p:sp>
      <p:sp>
        <p:nvSpPr>
          <p:cNvPr id="35843" name="Rectangle 2"/>
          <p:cNvSpPr>
            <a:spLocks noGrp="1" noChangeArrowheads="1"/>
          </p:cNvSpPr>
          <p:nvPr>
            <p:ph type="title"/>
          </p:nvPr>
        </p:nvSpPr>
        <p:spPr>
          <a:xfrm>
            <a:off x="762000" y="152400"/>
            <a:ext cx="8229600" cy="639763"/>
          </a:xfrm>
        </p:spPr>
        <p:txBody>
          <a:bodyPr/>
          <a:lstStyle/>
          <a:p>
            <a:pPr algn="r" rtl="1" eaLnBrk="1" hangingPunct="1"/>
            <a:r>
              <a:rPr lang="fa-IR" sz="3200" b="1" smtClean="0">
                <a:solidFill>
                  <a:schemeClr val="bg1"/>
                </a:solidFill>
                <a:cs typeface="B Titr" pitchFamily="2" charset="-78"/>
              </a:rPr>
              <a:t>جست و جوی پرتو محلی</a:t>
            </a:r>
            <a:r>
              <a:rPr lang="en-US" sz="3200" smtClean="0">
                <a:solidFill>
                  <a:schemeClr val="bg1"/>
                </a:solidFill>
                <a:cs typeface="B Titr" pitchFamily="2" charset="-78"/>
              </a:rPr>
              <a:t> </a:t>
            </a:r>
          </a:p>
        </p:txBody>
      </p:sp>
      <p:sp>
        <p:nvSpPr>
          <p:cNvPr id="35844" name="Text Box 4"/>
          <p:cNvSpPr txBox="1">
            <a:spLocks noChangeArrowheads="1"/>
          </p:cNvSpPr>
          <p:nvPr/>
        </p:nvSpPr>
        <p:spPr bwMode="auto">
          <a:xfrm>
            <a:off x="152400" y="1219200"/>
            <a:ext cx="8839200" cy="4041775"/>
          </a:xfrm>
          <a:prstGeom prst="rect">
            <a:avLst/>
          </a:prstGeom>
          <a:noFill/>
          <a:ln w="9525">
            <a:noFill/>
            <a:miter lim="800000"/>
            <a:headEnd/>
            <a:tailEnd/>
          </a:ln>
        </p:spPr>
        <p:txBody>
          <a:bodyPr>
            <a:spAutoFit/>
          </a:bodyPr>
          <a:lstStyle/>
          <a:p>
            <a:pPr indent="225425" algn="r" rtl="1">
              <a:lnSpc>
                <a:spcPct val="135000"/>
              </a:lnSpc>
              <a:buFontTx/>
              <a:buChar char="•"/>
            </a:pPr>
            <a:r>
              <a:rPr lang="fa-IR" sz="2400">
                <a:cs typeface="B Nazanin" pitchFamily="2" charset="-78"/>
              </a:rPr>
              <a:t>نگهداری </a:t>
            </a:r>
            <a:r>
              <a:rPr lang="en-US" sz="2400">
                <a:cs typeface="B Nazanin" pitchFamily="2" charset="-78"/>
              </a:rPr>
              <a:t>K</a:t>
            </a:r>
            <a:r>
              <a:rPr lang="fa-IR" sz="2400">
                <a:cs typeface="B Nazanin" pitchFamily="2" charset="-78"/>
              </a:rPr>
              <a:t> حالت به جای یک حالت</a:t>
            </a:r>
          </a:p>
          <a:p>
            <a:pPr lvl="1" indent="344488" algn="r" rtl="1">
              <a:lnSpc>
                <a:spcPct val="135000"/>
              </a:lnSpc>
              <a:buFontTx/>
              <a:buChar char="•"/>
            </a:pPr>
            <a:r>
              <a:rPr lang="fa-IR" sz="2400">
                <a:cs typeface="B Nazanin" pitchFamily="2" charset="-78"/>
              </a:rPr>
              <a:t>شروع الگوریتم با </a:t>
            </a:r>
            <a:r>
              <a:rPr lang="en-US" sz="2400">
                <a:cs typeface="B Nazanin" pitchFamily="2" charset="-78"/>
              </a:rPr>
              <a:t>k</a:t>
            </a:r>
            <a:r>
              <a:rPr lang="fa-IR" sz="2400">
                <a:cs typeface="B Nazanin" pitchFamily="2" charset="-78"/>
              </a:rPr>
              <a:t> حالت تصادفی</a:t>
            </a:r>
          </a:p>
          <a:p>
            <a:pPr lvl="1" indent="344488" algn="r" rtl="1">
              <a:lnSpc>
                <a:spcPct val="135000"/>
              </a:lnSpc>
              <a:buFontTx/>
              <a:buChar char="•"/>
            </a:pPr>
            <a:r>
              <a:rPr lang="fa-IR" sz="2400">
                <a:cs typeface="B Nazanin" pitchFamily="2" charset="-78"/>
              </a:rPr>
              <a:t>تولید تمام جانشین های همه حالتها</a:t>
            </a:r>
          </a:p>
          <a:p>
            <a:pPr lvl="1" indent="344488" algn="r" rtl="1">
              <a:lnSpc>
                <a:spcPct val="135000"/>
              </a:lnSpc>
              <a:buFontTx/>
              <a:buChar char="•"/>
            </a:pPr>
            <a:r>
              <a:rPr lang="fa-IR" sz="2400">
                <a:cs typeface="B Nazanin" pitchFamily="2" charset="-78"/>
              </a:rPr>
              <a:t>انتخاب بهترین جانشین تا رسیدن به هدف</a:t>
            </a:r>
          </a:p>
          <a:p>
            <a:pPr lvl="1" indent="344488" algn="r" rtl="1">
              <a:lnSpc>
                <a:spcPct val="135000"/>
              </a:lnSpc>
              <a:buFontTx/>
              <a:buChar char="•"/>
            </a:pPr>
            <a:endParaRPr lang="fa-IR" sz="2400">
              <a:cs typeface="B Nazanin" pitchFamily="2" charset="-78"/>
            </a:endParaRPr>
          </a:p>
          <a:p>
            <a:pPr indent="225425" algn="r" rtl="1">
              <a:lnSpc>
                <a:spcPct val="135000"/>
              </a:lnSpc>
            </a:pPr>
            <a:r>
              <a:rPr lang="fa-IR" sz="2400">
                <a:cs typeface="B Titr" pitchFamily="2" charset="-78"/>
              </a:rPr>
              <a:t>جست و جوی پرتو غیر قطعی</a:t>
            </a:r>
          </a:p>
          <a:p>
            <a:pPr lvl="1" indent="344488" algn="r" rtl="1">
              <a:lnSpc>
                <a:spcPct val="135000"/>
              </a:lnSpc>
              <a:buFontTx/>
              <a:buChar char="•"/>
            </a:pPr>
            <a:r>
              <a:rPr lang="fa-IR" sz="2400">
                <a:cs typeface="B Nazanin" pitchFamily="2" charset="-78"/>
              </a:rPr>
              <a:t>به جای انتخاب بهترین </a:t>
            </a:r>
            <a:r>
              <a:rPr lang="en-US" sz="2400">
                <a:cs typeface="B Nazanin" pitchFamily="2" charset="-78"/>
              </a:rPr>
              <a:t>k</a:t>
            </a:r>
            <a:r>
              <a:rPr lang="fa-IR" sz="2400">
                <a:cs typeface="B Nazanin" pitchFamily="2" charset="-78"/>
              </a:rPr>
              <a:t> از جانشین ها، </a:t>
            </a:r>
            <a:r>
              <a:rPr lang="en-US" sz="2400">
                <a:cs typeface="B Nazanin" pitchFamily="2" charset="-78"/>
              </a:rPr>
              <a:t>k</a:t>
            </a:r>
            <a:r>
              <a:rPr lang="fa-IR" sz="2400">
                <a:cs typeface="B Nazanin" pitchFamily="2" charset="-78"/>
              </a:rPr>
              <a:t> جانشین به طور تصادفی انتخاب می شود.</a:t>
            </a:r>
          </a:p>
          <a:p>
            <a:pPr lvl="1" indent="344488" algn="r" rtl="1">
              <a:lnSpc>
                <a:spcPct val="135000"/>
              </a:lnSpc>
              <a:buFontTx/>
              <a:buChar char="•"/>
            </a:pPr>
            <a:r>
              <a:rPr lang="fa-IR" sz="2400">
                <a:cs typeface="B Nazanin" pitchFamily="2" charset="-78"/>
              </a:rPr>
              <a:t>احتمال انتخاب یک جانشین، تابع صعودی از مقدار آن است.</a:t>
            </a:r>
            <a:endParaRPr lang="en-US" sz="2400">
              <a:cs typeface="B Nazanin"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6"/>
          <p:cNvSpPr>
            <a:spLocks noGrp="1"/>
          </p:cNvSpPr>
          <p:nvPr>
            <p:ph type="sldNum" sz="quarter" idx="12"/>
          </p:nvPr>
        </p:nvSpPr>
        <p:spPr>
          <a:noFill/>
        </p:spPr>
        <p:txBody>
          <a:bodyPr/>
          <a:lstStyle/>
          <a:p>
            <a:fld id="{809ABB4D-E018-4240-9955-3D59E16870A5}" type="slidenum">
              <a:rPr lang="fa-IR" smtClean="0">
                <a:latin typeface="Arial" charset="0"/>
                <a:cs typeface="Arial" charset="0"/>
              </a:rPr>
              <a:pPr/>
              <a:t>34</a:t>
            </a:fld>
            <a:endParaRPr lang="en-US" smtClean="0">
              <a:latin typeface="Arial" charset="0"/>
              <a:cs typeface="Arial" charset="0"/>
            </a:endParaRPr>
          </a:p>
        </p:txBody>
      </p:sp>
      <p:sp>
        <p:nvSpPr>
          <p:cNvPr id="36867" name="Rectangle 2"/>
          <p:cNvSpPr>
            <a:spLocks noGrp="1" noChangeArrowheads="1"/>
          </p:cNvSpPr>
          <p:nvPr>
            <p:ph type="title"/>
          </p:nvPr>
        </p:nvSpPr>
        <p:spPr>
          <a:xfrm>
            <a:off x="762000" y="152400"/>
            <a:ext cx="8229600" cy="639763"/>
          </a:xfrm>
        </p:spPr>
        <p:txBody>
          <a:bodyPr/>
          <a:lstStyle/>
          <a:p>
            <a:pPr algn="r" rtl="1" eaLnBrk="1" hangingPunct="1"/>
            <a:r>
              <a:rPr lang="fa-IR" sz="3200" b="1" smtClean="0">
                <a:solidFill>
                  <a:schemeClr val="bg1"/>
                </a:solidFill>
                <a:cs typeface="B Titr" pitchFamily="2" charset="-78"/>
              </a:rPr>
              <a:t>الگوریتم های ژنتیک</a:t>
            </a:r>
            <a:r>
              <a:rPr lang="en-US" sz="3200" smtClean="0">
                <a:solidFill>
                  <a:schemeClr val="bg1"/>
                </a:solidFill>
                <a:cs typeface="B Titr" pitchFamily="2" charset="-78"/>
              </a:rPr>
              <a:t> </a:t>
            </a:r>
          </a:p>
        </p:txBody>
      </p:sp>
      <p:sp>
        <p:nvSpPr>
          <p:cNvPr id="36868" name="Text Box 3"/>
          <p:cNvSpPr txBox="1">
            <a:spLocks noChangeArrowheads="1"/>
          </p:cNvSpPr>
          <p:nvPr/>
        </p:nvSpPr>
        <p:spPr bwMode="auto">
          <a:xfrm>
            <a:off x="152400" y="1219200"/>
            <a:ext cx="8839200" cy="2560638"/>
          </a:xfrm>
          <a:prstGeom prst="rect">
            <a:avLst/>
          </a:prstGeom>
          <a:noFill/>
          <a:ln w="9525">
            <a:noFill/>
            <a:miter lim="800000"/>
            <a:headEnd/>
            <a:tailEnd/>
          </a:ln>
        </p:spPr>
        <p:txBody>
          <a:bodyPr>
            <a:spAutoFit/>
          </a:bodyPr>
          <a:lstStyle/>
          <a:p>
            <a:pPr indent="225425" algn="r" rtl="1">
              <a:lnSpc>
                <a:spcPct val="135000"/>
              </a:lnSpc>
            </a:pPr>
            <a:r>
              <a:rPr lang="fa-IR" sz="2400">
                <a:cs typeface="B Nazanin" pitchFamily="2" charset="-78"/>
              </a:rPr>
              <a:t>1) شروع الگوریتم با مجموعه ای از </a:t>
            </a:r>
            <a:r>
              <a:rPr lang="en-US" sz="2400">
                <a:cs typeface="B Nazanin" pitchFamily="2" charset="-78"/>
              </a:rPr>
              <a:t>k</a:t>
            </a:r>
            <a:r>
              <a:rPr lang="fa-IR" sz="2400">
                <a:cs typeface="B Nazanin" pitchFamily="2" charset="-78"/>
              </a:rPr>
              <a:t> حالت تصادفی به نام </a:t>
            </a:r>
            <a:r>
              <a:rPr lang="fa-IR" sz="2400" b="1" u="sng">
                <a:cs typeface="B Nazanin" pitchFamily="2" charset="-78"/>
              </a:rPr>
              <a:t>جمعیت</a:t>
            </a:r>
          </a:p>
          <a:p>
            <a:pPr lvl="1" indent="344488" algn="r" rtl="1">
              <a:lnSpc>
                <a:spcPct val="135000"/>
              </a:lnSpc>
              <a:buFontTx/>
              <a:buChar char="•"/>
            </a:pPr>
            <a:r>
              <a:rPr lang="fa-IR" sz="2400">
                <a:cs typeface="B Nazanin" pitchFamily="2" charset="-78"/>
              </a:rPr>
              <a:t>نمایش هر حالت یا رشته یا فرد (</a:t>
            </a:r>
            <a:r>
              <a:rPr lang="en-US" sz="2400">
                <a:cs typeface="B Nazanin" pitchFamily="2" charset="-78"/>
              </a:rPr>
              <a:t>chromosome</a:t>
            </a:r>
            <a:r>
              <a:rPr lang="fa-IR" sz="2400">
                <a:cs typeface="B Nazanin" pitchFamily="2" charset="-78"/>
              </a:rPr>
              <a:t>) به صورت  رشته ای بر روی الفبای متناهی</a:t>
            </a:r>
          </a:p>
          <a:p>
            <a:pPr indent="225425" algn="r" rtl="1">
              <a:lnSpc>
                <a:spcPct val="135000"/>
              </a:lnSpc>
            </a:pPr>
            <a:endParaRPr lang="fa-IR" sz="2400">
              <a:cs typeface="B Nazanin" pitchFamily="2" charset="-78"/>
            </a:endParaRPr>
          </a:p>
          <a:p>
            <a:pPr indent="225425" algn="r" rtl="1">
              <a:lnSpc>
                <a:spcPct val="135000"/>
              </a:lnSpc>
            </a:pPr>
            <a:r>
              <a:rPr lang="fa-IR" sz="2400">
                <a:cs typeface="B Nazanin" pitchFamily="2" charset="-78"/>
              </a:rPr>
              <a:t>نمایش مساله هشت وزیر</a:t>
            </a:r>
          </a:p>
        </p:txBody>
      </p:sp>
      <p:pic>
        <p:nvPicPr>
          <p:cNvPr id="36869" name="Picture 4" descr="108-0"/>
          <p:cNvPicPr>
            <a:picLocks noChangeAspect="1" noChangeArrowheads="1"/>
          </p:cNvPicPr>
          <p:nvPr/>
        </p:nvPicPr>
        <p:blipFill>
          <a:blip r:embed="rId2" cstate="print">
            <a:lum bright="12000"/>
          </a:blip>
          <a:srcRect/>
          <a:stretch>
            <a:fillRect/>
          </a:stretch>
        </p:blipFill>
        <p:spPr bwMode="auto">
          <a:xfrm>
            <a:off x="2725738" y="2643188"/>
            <a:ext cx="2460625" cy="3148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6"/>
          <p:cNvSpPr>
            <a:spLocks noGrp="1"/>
          </p:cNvSpPr>
          <p:nvPr>
            <p:ph type="sldNum" sz="quarter" idx="12"/>
          </p:nvPr>
        </p:nvSpPr>
        <p:spPr>
          <a:noFill/>
        </p:spPr>
        <p:txBody>
          <a:bodyPr/>
          <a:lstStyle/>
          <a:p>
            <a:fld id="{64232795-58EC-4CD6-9AC3-6F3823BB0773}" type="slidenum">
              <a:rPr lang="fa-IR" smtClean="0">
                <a:latin typeface="Arial" charset="0"/>
                <a:cs typeface="Arial" charset="0"/>
              </a:rPr>
              <a:pPr/>
              <a:t>35</a:t>
            </a:fld>
            <a:endParaRPr lang="en-US" smtClean="0">
              <a:latin typeface="Arial" charset="0"/>
              <a:cs typeface="Arial" charset="0"/>
            </a:endParaRPr>
          </a:p>
        </p:txBody>
      </p:sp>
      <p:sp>
        <p:nvSpPr>
          <p:cNvPr id="37891" name="Rectangle 2"/>
          <p:cNvSpPr>
            <a:spLocks noGrp="1" noChangeArrowheads="1"/>
          </p:cNvSpPr>
          <p:nvPr>
            <p:ph type="title"/>
          </p:nvPr>
        </p:nvSpPr>
        <p:spPr>
          <a:xfrm>
            <a:off x="762000" y="152400"/>
            <a:ext cx="8229600" cy="639763"/>
          </a:xfrm>
        </p:spPr>
        <p:txBody>
          <a:bodyPr/>
          <a:lstStyle/>
          <a:p>
            <a:pPr algn="r" rtl="1" eaLnBrk="1" hangingPunct="1"/>
            <a:r>
              <a:rPr lang="fa-IR" sz="3200" b="1" smtClean="0">
                <a:solidFill>
                  <a:schemeClr val="bg1"/>
                </a:solidFill>
                <a:cs typeface="B Titr" pitchFamily="2" charset="-78"/>
              </a:rPr>
              <a:t>الگوریتم های ژنتیک</a:t>
            </a:r>
            <a:r>
              <a:rPr lang="en-US" sz="3200" smtClean="0">
                <a:solidFill>
                  <a:schemeClr val="bg1"/>
                </a:solidFill>
                <a:cs typeface="B Titr" pitchFamily="2" charset="-78"/>
              </a:rPr>
              <a:t> </a:t>
            </a:r>
          </a:p>
        </p:txBody>
      </p:sp>
      <p:sp>
        <p:nvSpPr>
          <p:cNvPr id="37892" name="Text Box 3"/>
          <p:cNvSpPr txBox="1">
            <a:spLocks noChangeArrowheads="1"/>
          </p:cNvSpPr>
          <p:nvPr/>
        </p:nvSpPr>
        <p:spPr bwMode="auto">
          <a:xfrm>
            <a:off x="152400" y="1219200"/>
            <a:ext cx="8839200" cy="1573213"/>
          </a:xfrm>
          <a:prstGeom prst="rect">
            <a:avLst/>
          </a:prstGeom>
          <a:noFill/>
          <a:ln w="9525">
            <a:noFill/>
            <a:miter lim="800000"/>
            <a:headEnd/>
            <a:tailEnd/>
          </a:ln>
        </p:spPr>
        <p:txBody>
          <a:bodyPr>
            <a:spAutoFit/>
          </a:bodyPr>
          <a:lstStyle/>
          <a:p>
            <a:pPr indent="225425" algn="r" rtl="1">
              <a:lnSpc>
                <a:spcPct val="135000"/>
              </a:lnSpc>
            </a:pPr>
            <a:r>
              <a:rPr lang="fa-IR" sz="2400">
                <a:cs typeface="B Nazanin" pitchFamily="2" charset="-78"/>
              </a:rPr>
              <a:t>2) انتخاب (</a:t>
            </a:r>
            <a:r>
              <a:rPr lang="en-US" sz="2400">
                <a:cs typeface="B Nazanin" pitchFamily="2" charset="-78"/>
              </a:rPr>
              <a:t>Selection</a:t>
            </a:r>
            <a:r>
              <a:rPr lang="fa-IR" sz="2400">
                <a:cs typeface="B Nazanin" pitchFamily="2" charset="-78"/>
              </a:rPr>
              <a:t>): </a:t>
            </a:r>
          </a:p>
          <a:p>
            <a:pPr lvl="1" indent="344488" algn="r" rtl="1">
              <a:lnSpc>
                <a:spcPct val="135000"/>
              </a:lnSpc>
              <a:buFontTx/>
              <a:buChar char="•"/>
            </a:pPr>
            <a:r>
              <a:rPr lang="fa-IR" sz="2400">
                <a:cs typeface="B Nazanin" pitchFamily="2" charset="-78"/>
              </a:rPr>
              <a:t>استفاده از تابع ارزیابی یا تابع برازش (</a:t>
            </a:r>
            <a:r>
              <a:rPr lang="en-US" sz="2400">
                <a:cs typeface="B Nazanin" pitchFamily="2" charset="-78"/>
              </a:rPr>
              <a:t>fitness function</a:t>
            </a:r>
            <a:r>
              <a:rPr lang="fa-IR" sz="2400">
                <a:cs typeface="B Nazanin" pitchFamily="2" charset="-78"/>
              </a:rPr>
              <a:t>)</a:t>
            </a:r>
          </a:p>
          <a:p>
            <a:pPr lvl="1" indent="344488" algn="r" rtl="1">
              <a:lnSpc>
                <a:spcPct val="135000"/>
              </a:lnSpc>
              <a:buFontTx/>
              <a:buChar char="•"/>
            </a:pPr>
            <a:r>
              <a:rPr lang="fa-IR" sz="2400">
                <a:cs typeface="B Nazanin" pitchFamily="2" charset="-78"/>
              </a:rPr>
              <a:t>انتخاب بر اساس بهترین ها یا به طور تصادفی </a:t>
            </a:r>
            <a:endParaRPr lang="fa-IR" sz="2400" b="1" u="sng">
              <a:cs typeface="B Nazanin" pitchFamily="2" charset="-78"/>
            </a:endParaRPr>
          </a:p>
        </p:txBody>
      </p:sp>
      <p:pic>
        <p:nvPicPr>
          <p:cNvPr id="37893" name="Picture 6"/>
          <p:cNvPicPr>
            <a:picLocks noChangeAspect="1" noChangeArrowheads="1"/>
          </p:cNvPicPr>
          <p:nvPr/>
        </p:nvPicPr>
        <p:blipFill>
          <a:blip r:embed="rId2" cstate="print">
            <a:lum bright="18000"/>
          </a:blip>
          <a:srcRect/>
          <a:stretch>
            <a:fillRect/>
          </a:stretch>
        </p:blipFill>
        <p:spPr bwMode="auto">
          <a:xfrm>
            <a:off x="1219200" y="2949575"/>
            <a:ext cx="6705600" cy="2994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6"/>
          <p:cNvSpPr>
            <a:spLocks noGrp="1"/>
          </p:cNvSpPr>
          <p:nvPr>
            <p:ph type="sldNum" sz="quarter" idx="12"/>
          </p:nvPr>
        </p:nvSpPr>
        <p:spPr>
          <a:noFill/>
        </p:spPr>
        <p:txBody>
          <a:bodyPr/>
          <a:lstStyle/>
          <a:p>
            <a:fld id="{8C937258-AD0E-455B-905F-0D10C853F1F0}" type="slidenum">
              <a:rPr lang="fa-IR" smtClean="0">
                <a:latin typeface="Arial" charset="0"/>
                <a:cs typeface="Arial" charset="0"/>
              </a:rPr>
              <a:pPr/>
              <a:t>36</a:t>
            </a:fld>
            <a:endParaRPr lang="en-US" smtClean="0">
              <a:latin typeface="Arial" charset="0"/>
              <a:cs typeface="Arial" charset="0"/>
            </a:endParaRPr>
          </a:p>
        </p:txBody>
      </p:sp>
      <p:sp>
        <p:nvSpPr>
          <p:cNvPr id="38915" name="Rectangle 2"/>
          <p:cNvSpPr>
            <a:spLocks noGrp="1" noChangeArrowheads="1"/>
          </p:cNvSpPr>
          <p:nvPr>
            <p:ph type="title"/>
          </p:nvPr>
        </p:nvSpPr>
        <p:spPr>
          <a:xfrm>
            <a:off x="762000" y="152400"/>
            <a:ext cx="8229600" cy="639763"/>
          </a:xfrm>
        </p:spPr>
        <p:txBody>
          <a:bodyPr/>
          <a:lstStyle/>
          <a:p>
            <a:pPr algn="r" rtl="1" eaLnBrk="1" hangingPunct="1"/>
            <a:r>
              <a:rPr lang="fa-IR" sz="3200" b="1" smtClean="0">
                <a:solidFill>
                  <a:schemeClr val="bg1"/>
                </a:solidFill>
                <a:cs typeface="B Titr" pitchFamily="2" charset="-78"/>
              </a:rPr>
              <a:t>الگوریتم های ژنتیک</a:t>
            </a:r>
            <a:r>
              <a:rPr lang="en-US" sz="3200" smtClean="0">
                <a:solidFill>
                  <a:schemeClr val="bg1"/>
                </a:solidFill>
                <a:cs typeface="B Titr" pitchFamily="2" charset="-78"/>
              </a:rPr>
              <a:t> </a:t>
            </a:r>
          </a:p>
        </p:txBody>
      </p:sp>
      <p:sp>
        <p:nvSpPr>
          <p:cNvPr id="38916" name="Text Box 3"/>
          <p:cNvSpPr txBox="1">
            <a:spLocks noChangeArrowheads="1"/>
          </p:cNvSpPr>
          <p:nvPr/>
        </p:nvSpPr>
        <p:spPr bwMode="auto">
          <a:xfrm>
            <a:off x="152400" y="1219200"/>
            <a:ext cx="8839200" cy="1079500"/>
          </a:xfrm>
          <a:prstGeom prst="rect">
            <a:avLst/>
          </a:prstGeom>
          <a:noFill/>
          <a:ln w="9525">
            <a:noFill/>
            <a:miter lim="800000"/>
            <a:headEnd/>
            <a:tailEnd/>
          </a:ln>
        </p:spPr>
        <p:txBody>
          <a:bodyPr>
            <a:spAutoFit/>
          </a:bodyPr>
          <a:lstStyle/>
          <a:p>
            <a:pPr indent="225425" algn="r" rtl="1">
              <a:lnSpc>
                <a:spcPct val="135000"/>
              </a:lnSpc>
            </a:pPr>
            <a:r>
              <a:rPr lang="fa-IR" sz="2400">
                <a:cs typeface="B Nazanin" pitchFamily="2" charset="-78"/>
              </a:rPr>
              <a:t>3) تقاطع یا تولید (</a:t>
            </a:r>
            <a:r>
              <a:rPr lang="en-US" sz="2400">
                <a:cs typeface="B Nazanin" pitchFamily="2" charset="-78"/>
              </a:rPr>
              <a:t>Generation</a:t>
            </a:r>
            <a:r>
              <a:rPr lang="fa-IR" sz="2400">
                <a:cs typeface="B Nazanin" pitchFamily="2" charset="-78"/>
              </a:rPr>
              <a:t>): </a:t>
            </a:r>
          </a:p>
          <a:p>
            <a:pPr lvl="1" indent="344488" algn="r" rtl="1">
              <a:lnSpc>
                <a:spcPct val="135000"/>
              </a:lnSpc>
              <a:buFontTx/>
              <a:buChar char="•"/>
            </a:pPr>
            <a:r>
              <a:rPr lang="fa-IR" sz="2400">
                <a:cs typeface="B Nazanin" pitchFamily="2" charset="-78"/>
              </a:rPr>
              <a:t>انتخاب تصادفی نقاط تقاطع و تولید دو فرد جدید از دو فرد موجود</a:t>
            </a:r>
          </a:p>
        </p:txBody>
      </p:sp>
      <p:pic>
        <p:nvPicPr>
          <p:cNvPr id="38917" name="Picture 5"/>
          <p:cNvPicPr>
            <a:picLocks noChangeAspect="1" noChangeArrowheads="1"/>
          </p:cNvPicPr>
          <p:nvPr/>
        </p:nvPicPr>
        <p:blipFill>
          <a:blip r:embed="rId2" cstate="print">
            <a:lum bright="12000"/>
          </a:blip>
          <a:srcRect/>
          <a:stretch>
            <a:fillRect/>
          </a:stretch>
        </p:blipFill>
        <p:spPr bwMode="auto">
          <a:xfrm>
            <a:off x="1066800" y="2254250"/>
            <a:ext cx="7010400" cy="3581400"/>
          </a:xfrm>
          <a:prstGeom prst="rect">
            <a:avLst/>
          </a:prstGeom>
          <a:noFill/>
          <a:ln w="9525">
            <a:noFill/>
            <a:miter lim="800000"/>
            <a:headEnd/>
            <a:tailEnd/>
          </a:ln>
        </p:spPr>
      </p:pic>
      <p:sp>
        <p:nvSpPr>
          <p:cNvPr id="38918" name="Line 6"/>
          <p:cNvSpPr>
            <a:spLocks noChangeShapeType="1"/>
          </p:cNvSpPr>
          <p:nvPr/>
        </p:nvSpPr>
        <p:spPr bwMode="auto">
          <a:xfrm>
            <a:off x="2238375" y="2214563"/>
            <a:ext cx="0" cy="1752600"/>
          </a:xfrm>
          <a:prstGeom prst="line">
            <a:avLst/>
          </a:prstGeom>
          <a:noFill/>
          <a:ln w="38100">
            <a:solidFill>
              <a:srgbClr val="FF3300"/>
            </a:solidFill>
            <a:prstDash val="dash"/>
            <a:round/>
            <a:headEnd/>
            <a:tailEnd/>
          </a:ln>
        </p:spPr>
        <p:txBody>
          <a:bodyPr/>
          <a:lstStyle/>
          <a:p>
            <a:endParaRPr lang="en-US"/>
          </a:p>
        </p:txBody>
      </p:sp>
      <p:sp>
        <p:nvSpPr>
          <p:cNvPr id="38919" name="Line 7"/>
          <p:cNvSpPr>
            <a:spLocks noChangeShapeType="1"/>
          </p:cNvSpPr>
          <p:nvPr/>
        </p:nvSpPr>
        <p:spPr bwMode="auto">
          <a:xfrm>
            <a:off x="2805113" y="4052888"/>
            <a:ext cx="0" cy="1752600"/>
          </a:xfrm>
          <a:prstGeom prst="line">
            <a:avLst/>
          </a:prstGeom>
          <a:noFill/>
          <a:ln w="38100">
            <a:solidFill>
              <a:srgbClr val="FF3300"/>
            </a:solidFill>
            <a:prstDash val="dash"/>
            <a:round/>
            <a:headEnd/>
            <a:tailEnd/>
          </a:ln>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6"/>
          <p:cNvSpPr>
            <a:spLocks noGrp="1"/>
          </p:cNvSpPr>
          <p:nvPr>
            <p:ph type="sldNum" sz="quarter" idx="12"/>
          </p:nvPr>
        </p:nvSpPr>
        <p:spPr>
          <a:noFill/>
        </p:spPr>
        <p:txBody>
          <a:bodyPr/>
          <a:lstStyle/>
          <a:p>
            <a:fld id="{B91C77C0-94C8-4D2A-A790-C7AB8BA68F6B}" type="slidenum">
              <a:rPr lang="fa-IR" smtClean="0">
                <a:latin typeface="Arial" charset="0"/>
                <a:cs typeface="Arial" charset="0"/>
              </a:rPr>
              <a:pPr/>
              <a:t>37</a:t>
            </a:fld>
            <a:endParaRPr lang="en-US" smtClean="0">
              <a:latin typeface="Arial" charset="0"/>
              <a:cs typeface="Arial" charset="0"/>
            </a:endParaRPr>
          </a:p>
        </p:txBody>
      </p:sp>
      <p:sp>
        <p:nvSpPr>
          <p:cNvPr id="39939" name="Rectangle 2"/>
          <p:cNvSpPr>
            <a:spLocks noGrp="1" noChangeArrowheads="1"/>
          </p:cNvSpPr>
          <p:nvPr>
            <p:ph type="title"/>
          </p:nvPr>
        </p:nvSpPr>
        <p:spPr>
          <a:xfrm>
            <a:off x="762000" y="152400"/>
            <a:ext cx="8229600" cy="639763"/>
          </a:xfrm>
        </p:spPr>
        <p:txBody>
          <a:bodyPr/>
          <a:lstStyle/>
          <a:p>
            <a:pPr algn="r" rtl="1" eaLnBrk="1" hangingPunct="1"/>
            <a:r>
              <a:rPr lang="fa-IR" sz="3200" b="1" smtClean="0">
                <a:solidFill>
                  <a:schemeClr val="bg1"/>
                </a:solidFill>
                <a:cs typeface="B Titr" pitchFamily="2" charset="-78"/>
              </a:rPr>
              <a:t>الگوریتم های ژنتیک</a:t>
            </a:r>
            <a:r>
              <a:rPr lang="en-US" sz="3200" smtClean="0">
                <a:solidFill>
                  <a:schemeClr val="bg1"/>
                </a:solidFill>
                <a:cs typeface="B Titr" pitchFamily="2" charset="-78"/>
              </a:rPr>
              <a:t> </a:t>
            </a:r>
          </a:p>
        </p:txBody>
      </p:sp>
      <p:sp>
        <p:nvSpPr>
          <p:cNvPr id="39940" name="Text Box 3"/>
          <p:cNvSpPr txBox="1">
            <a:spLocks noChangeArrowheads="1"/>
          </p:cNvSpPr>
          <p:nvPr/>
        </p:nvSpPr>
        <p:spPr bwMode="auto">
          <a:xfrm>
            <a:off x="152400" y="1219200"/>
            <a:ext cx="8839200" cy="1079500"/>
          </a:xfrm>
          <a:prstGeom prst="rect">
            <a:avLst/>
          </a:prstGeom>
          <a:noFill/>
          <a:ln w="9525">
            <a:noFill/>
            <a:miter lim="800000"/>
            <a:headEnd/>
            <a:tailEnd/>
          </a:ln>
        </p:spPr>
        <p:txBody>
          <a:bodyPr>
            <a:spAutoFit/>
          </a:bodyPr>
          <a:lstStyle/>
          <a:p>
            <a:pPr indent="225425" algn="r" rtl="1">
              <a:lnSpc>
                <a:spcPct val="135000"/>
              </a:lnSpc>
            </a:pPr>
            <a:r>
              <a:rPr lang="fa-IR" sz="2400">
                <a:cs typeface="B Nazanin" pitchFamily="2" charset="-78"/>
              </a:rPr>
              <a:t>4) جهش (</a:t>
            </a:r>
            <a:r>
              <a:rPr lang="en-US" sz="2400">
                <a:cs typeface="B Nazanin" pitchFamily="2" charset="-78"/>
              </a:rPr>
              <a:t>Mutation</a:t>
            </a:r>
            <a:r>
              <a:rPr lang="fa-IR" sz="2400">
                <a:cs typeface="B Nazanin" pitchFamily="2" charset="-78"/>
              </a:rPr>
              <a:t>): </a:t>
            </a:r>
          </a:p>
          <a:p>
            <a:pPr lvl="1" indent="344488" algn="r" rtl="1">
              <a:lnSpc>
                <a:spcPct val="135000"/>
              </a:lnSpc>
              <a:buFontTx/>
              <a:buChar char="•"/>
            </a:pPr>
            <a:r>
              <a:rPr lang="fa-IR" sz="2400">
                <a:cs typeface="B Nazanin" pitchFamily="2" charset="-78"/>
              </a:rPr>
              <a:t>احتمال جهش در یک مکان تصادفی در هر رشته تولید شده به طور مستقل</a:t>
            </a:r>
          </a:p>
        </p:txBody>
      </p:sp>
      <p:pic>
        <p:nvPicPr>
          <p:cNvPr id="39941" name="Picture 9"/>
          <p:cNvPicPr>
            <a:picLocks noChangeAspect="1" noChangeArrowheads="1"/>
          </p:cNvPicPr>
          <p:nvPr/>
        </p:nvPicPr>
        <p:blipFill>
          <a:blip r:embed="rId2" cstate="print"/>
          <a:srcRect/>
          <a:stretch>
            <a:fillRect/>
          </a:stretch>
        </p:blipFill>
        <p:spPr bwMode="auto">
          <a:xfrm>
            <a:off x="1524000" y="2555875"/>
            <a:ext cx="6096000" cy="3235325"/>
          </a:xfrm>
          <a:prstGeom prst="rect">
            <a:avLst/>
          </a:prstGeom>
          <a:noFill/>
          <a:ln w="9525">
            <a:noFill/>
            <a:miter lim="800000"/>
            <a:headEnd/>
            <a:tailEnd/>
          </a:ln>
        </p:spPr>
      </p:pic>
      <p:sp>
        <p:nvSpPr>
          <p:cNvPr id="39942" name="Oval 10"/>
          <p:cNvSpPr>
            <a:spLocks noChangeArrowheads="1"/>
          </p:cNvSpPr>
          <p:nvPr/>
        </p:nvSpPr>
        <p:spPr bwMode="auto">
          <a:xfrm>
            <a:off x="3048000" y="2667000"/>
            <a:ext cx="304800" cy="457200"/>
          </a:xfrm>
          <a:prstGeom prst="ellipse">
            <a:avLst/>
          </a:prstGeom>
          <a:noFill/>
          <a:ln w="19050">
            <a:solidFill>
              <a:srgbClr val="FF3300"/>
            </a:solidFill>
            <a:round/>
            <a:headEnd/>
            <a:tailEnd/>
          </a:ln>
        </p:spPr>
        <p:txBody>
          <a:bodyPr wrap="none" anchor="ctr"/>
          <a:lstStyle/>
          <a:p>
            <a:endParaRPr lang="fa-IR"/>
          </a:p>
        </p:txBody>
      </p:sp>
      <p:sp>
        <p:nvSpPr>
          <p:cNvPr id="39943" name="Oval 11"/>
          <p:cNvSpPr>
            <a:spLocks noChangeArrowheads="1"/>
          </p:cNvSpPr>
          <p:nvPr/>
        </p:nvSpPr>
        <p:spPr bwMode="auto">
          <a:xfrm>
            <a:off x="2257425" y="4329113"/>
            <a:ext cx="304800" cy="457200"/>
          </a:xfrm>
          <a:prstGeom prst="ellipse">
            <a:avLst/>
          </a:prstGeom>
          <a:noFill/>
          <a:ln w="19050">
            <a:solidFill>
              <a:srgbClr val="FF3300"/>
            </a:solidFill>
            <a:round/>
            <a:headEnd/>
            <a:tailEnd/>
          </a:ln>
        </p:spPr>
        <p:txBody>
          <a:bodyPr wrap="none" anchor="ctr"/>
          <a:lstStyle/>
          <a:p>
            <a:endParaRPr lang="fa-IR"/>
          </a:p>
        </p:txBody>
      </p:sp>
      <p:sp>
        <p:nvSpPr>
          <p:cNvPr id="39944" name="Oval 12"/>
          <p:cNvSpPr>
            <a:spLocks noChangeArrowheads="1"/>
          </p:cNvSpPr>
          <p:nvPr/>
        </p:nvSpPr>
        <p:spPr bwMode="auto">
          <a:xfrm>
            <a:off x="3567113" y="5238750"/>
            <a:ext cx="304800" cy="457200"/>
          </a:xfrm>
          <a:prstGeom prst="ellipse">
            <a:avLst/>
          </a:prstGeom>
          <a:noFill/>
          <a:ln w="19050">
            <a:solidFill>
              <a:srgbClr val="FF3300"/>
            </a:solidFill>
            <a:round/>
            <a:headEnd/>
            <a:tailEnd/>
          </a:ln>
        </p:spPr>
        <p:txBody>
          <a:bodyPr wrap="none" anchor="ctr"/>
          <a:lstStyle/>
          <a:p>
            <a:endParaRPr lang="fa-IR"/>
          </a:p>
        </p:txBody>
      </p:sp>
      <p:sp>
        <p:nvSpPr>
          <p:cNvPr id="39945" name="Oval 13"/>
          <p:cNvSpPr>
            <a:spLocks noChangeArrowheads="1"/>
          </p:cNvSpPr>
          <p:nvPr/>
        </p:nvSpPr>
        <p:spPr bwMode="auto">
          <a:xfrm>
            <a:off x="6596063" y="2681288"/>
            <a:ext cx="304800" cy="457200"/>
          </a:xfrm>
          <a:prstGeom prst="ellipse">
            <a:avLst/>
          </a:prstGeom>
          <a:noFill/>
          <a:ln w="19050">
            <a:solidFill>
              <a:srgbClr val="FF3300"/>
            </a:solidFill>
            <a:round/>
            <a:headEnd/>
            <a:tailEnd/>
          </a:ln>
        </p:spPr>
        <p:txBody>
          <a:bodyPr wrap="none" anchor="ctr"/>
          <a:lstStyle/>
          <a:p>
            <a:endParaRPr lang="fa-IR"/>
          </a:p>
        </p:txBody>
      </p:sp>
      <p:sp>
        <p:nvSpPr>
          <p:cNvPr id="39946" name="Oval 14"/>
          <p:cNvSpPr>
            <a:spLocks noChangeArrowheads="1"/>
          </p:cNvSpPr>
          <p:nvPr/>
        </p:nvSpPr>
        <p:spPr bwMode="auto">
          <a:xfrm>
            <a:off x="5805488" y="4343400"/>
            <a:ext cx="304800" cy="457200"/>
          </a:xfrm>
          <a:prstGeom prst="ellipse">
            <a:avLst/>
          </a:prstGeom>
          <a:noFill/>
          <a:ln w="19050">
            <a:solidFill>
              <a:srgbClr val="FF3300"/>
            </a:solidFill>
            <a:round/>
            <a:headEnd/>
            <a:tailEnd/>
          </a:ln>
        </p:spPr>
        <p:txBody>
          <a:bodyPr wrap="none" anchor="ctr"/>
          <a:lstStyle/>
          <a:p>
            <a:endParaRPr lang="fa-IR"/>
          </a:p>
        </p:txBody>
      </p:sp>
      <p:sp>
        <p:nvSpPr>
          <p:cNvPr id="39947" name="Oval 15"/>
          <p:cNvSpPr>
            <a:spLocks noChangeArrowheads="1"/>
          </p:cNvSpPr>
          <p:nvPr/>
        </p:nvSpPr>
        <p:spPr bwMode="auto">
          <a:xfrm>
            <a:off x="7115175" y="5253038"/>
            <a:ext cx="304800" cy="457200"/>
          </a:xfrm>
          <a:prstGeom prst="ellipse">
            <a:avLst/>
          </a:prstGeom>
          <a:noFill/>
          <a:ln w="19050">
            <a:solidFill>
              <a:srgbClr val="FF3300"/>
            </a:solidFill>
            <a:round/>
            <a:headEnd/>
            <a:tailEnd/>
          </a:ln>
        </p:spPr>
        <p:txBody>
          <a:bodyPr wrap="none" anchor="ctr"/>
          <a:lstStyle/>
          <a:p>
            <a:endParaRPr lang="fa-I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6"/>
          <p:cNvSpPr>
            <a:spLocks noGrp="1"/>
          </p:cNvSpPr>
          <p:nvPr>
            <p:ph type="sldNum" sz="quarter" idx="12"/>
          </p:nvPr>
        </p:nvSpPr>
        <p:spPr>
          <a:noFill/>
        </p:spPr>
        <p:txBody>
          <a:bodyPr/>
          <a:lstStyle/>
          <a:p>
            <a:fld id="{D6EC7A77-D1C4-4ACE-8016-F0CF63E569B8}" type="slidenum">
              <a:rPr lang="fa-IR" smtClean="0">
                <a:latin typeface="Arial" charset="0"/>
                <a:cs typeface="Arial" charset="0"/>
              </a:rPr>
              <a:pPr/>
              <a:t>38</a:t>
            </a:fld>
            <a:endParaRPr lang="en-US" smtClean="0">
              <a:latin typeface="Arial" charset="0"/>
              <a:cs typeface="Arial" charset="0"/>
            </a:endParaRPr>
          </a:p>
        </p:txBody>
      </p:sp>
      <p:sp>
        <p:nvSpPr>
          <p:cNvPr id="40963" name="Rectangle 2"/>
          <p:cNvSpPr>
            <a:spLocks noGrp="1" noChangeArrowheads="1"/>
          </p:cNvSpPr>
          <p:nvPr>
            <p:ph type="title"/>
          </p:nvPr>
        </p:nvSpPr>
        <p:spPr>
          <a:xfrm>
            <a:off x="762000" y="152400"/>
            <a:ext cx="8229600" cy="639763"/>
          </a:xfrm>
        </p:spPr>
        <p:txBody>
          <a:bodyPr/>
          <a:lstStyle/>
          <a:p>
            <a:pPr algn="r" rtl="1" eaLnBrk="1" hangingPunct="1"/>
            <a:r>
              <a:rPr lang="fa-IR" sz="3200" b="1" smtClean="0">
                <a:solidFill>
                  <a:schemeClr val="bg1"/>
                </a:solidFill>
                <a:cs typeface="B Titr" pitchFamily="2" charset="-78"/>
              </a:rPr>
              <a:t>الگوریتم های ژنتیک</a:t>
            </a:r>
            <a:r>
              <a:rPr lang="en-US" sz="3200" smtClean="0">
                <a:solidFill>
                  <a:schemeClr val="bg1"/>
                </a:solidFill>
                <a:cs typeface="B Titr" pitchFamily="2" charset="-78"/>
              </a:rPr>
              <a:t> </a:t>
            </a:r>
          </a:p>
        </p:txBody>
      </p:sp>
      <p:pic>
        <p:nvPicPr>
          <p:cNvPr id="40964" name="Picture 11" descr="108-1"/>
          <p:cNvPicPr>
            <a:picLocks noChangeAspect="1" noChangeArrowheads="1"/>
          </p:cNvPicPr>
          <p:nvPr/>
        </p:nvPicPr>
        <p:blipFill>
          <a:blip r:embed="rId2" cstate="print"/>
          <a:srcRect b="32045"/>
          <a:stretch>
            <a:fillRect/>
          </a:stretch>
        </p:blipFill>
        <p:spPr bwMode="auto">
          <a:xfrm>
            <a:off x="152400" y="1519238"/>
            <a:ext cx="8915400" cy="4119562"/>
          </a:xfrm>
          <a:prstGeom prst="rect">
            <a:avLst/>
          </a:prstGeom>
          <a:noFill/>
          <a:ln w="9525">
            <a:noFill/>
            <a:miter lim="800000"/>
            <a:headEnd/>
            <a:tailEnd/>
          </a:ln>
        </p:spPr>
      </p:pic>
      <p:sp>
        <p:nvSpPr>
          <p:cNvPr id="40965" name="Text Box 12"/>
          <p:cNvSpPr txBox="1">
            <a:spLocks noChangeArrowheads="1"/>
          </p:cNvSpPr>
          <p:nvPr/>
        </p:nvSpPr>
        <p:spPr bwMode="auto">
          <a:xfrm>
            <a:off x="228600" y="1219200"/>
            <a:ext cx="1524000" cy="366713"/>
          </a:xfrm>
          <a:prstGeom prst="rect">
            <a:avLst/>
          </a:prstGeom>
          <a:noFill/>
          <a:ln w="9525">
            <a:noFill/>
            <a:miter lim="800000"/>
            <a:headEnd/>
            <a:tailEnd/>
          </a:ln>
        </p:spPr>
        <p:txBody>
          <a:bodyPr>
            <a:spAutoFit/>
          </a:bodyPr>
          <a:lstStyle/>
          <a:p>
            <a:pPr algn="ctr" rtl="1">
              <a:spcBef>
                <a:spcPct val="50000"/>
              </a:spcBef>
            </a:pPr>
            <a:r>
              <a:rPr lang="fa-IR">
                <a:solidFill>
                  <a:srgbClr val="000099"/>
                </a:solidFill>
                <a:cs typeface="B Titr" pitchFamily="2" charset="-78"/>
              </a:rPr>
              <a:t>نسل اولیه</a:t>
            </a:r>
            <a:endParaRPr lang="en-US">
              <a:solidFill>
                <a:srgbClr val="000099"/>
              </a:solidFill>
              <a:cs typeface="B Titr" pitchFamily="2" charset="-78"/>
            </a:endParaRPr>
          </a:p>
        </p:txBody>
      </p:sp>
      <p:sp>
        <p:nvSpPr>
          <p:cNvPr id="40966" name="Text Box 13"/>
          <p:cNvSpPr txBox="1">
            <a:spLocks noChangeArrowheads="1"/>
          </p:cNvSpPr>
          <p:nvPr/>
        </p:nvSpPr>
        <p:spPr bwMode="auto">
          <a:xfrm>
            <a:off x="7467600" y="1219200"/>
            <a:ext cx="1524000" cy="366713"/>
          </a:xfrm>
          <a:prstGeom prst="rect">
            <a:avLst/>
          </a:prstGeom>
          <a:noFill/>
          <a:ln w="9525">
            <a:noFill/>
            <a:miter lim="800000"/>
            <a:headEnd/>
            <a:tailEnd/>
          </a:ln>
        </p:spPr>
        <p:txBody>
          <a:bodyPr>
            <a:spAutoFit/>
          </a:bodyPr>
          <a:lstStyle/>
          <a:p>
            <a:pPr algn="ctr" rtl="1">
              <a:spcBef>
                <a:spcPct val="50000"/>
              </a:spcBef>
            </a:pPr>
            <a:r>
              <a:rPr lang="fa-IR">
                <a:solidFill>
                  <a:srgbClr val="000099"/>
                </a:solidFill>
                <a:cs typeface="B Titr" pitchFamily="2" charset="-78"/>
              </a:rPr>
              <a:t>نسل بعدی</a:t>
            </a:r>
            <a:endParaRPr lang="en-US">
              <a:solidFill>
                <a:srgbClr val="000099"/>
              </a:solidFill>
              <a:cs typeface="B Titr" pitchFamily="2" charset="-78"/>
            </a:endParaRPr>
          </a:p>
        </p:txBody>
      </p:sp>
      <p:sp>
        <p:nvSpPr>
          <p:cNvPr id="40967" name="Line 14"/>
          <p:cNvSpPr>
            <a:spLocks noChangeShapeType="1"/>
          </p:cNvSpPr>
          <p:nvPr/>
        </p:nvSpPr>
        <p:spPr bwMode="auto">
          <a:xfrm>
            <a:off x="1752600" y="5943600"/>
            <a:ext cx="5257800" cy="0"/>
          </a:xfrm>
          <a:prstGeom prst="line">
            <a:avLst/>
          </a:prstGeom>
          <a:noFill/>
          <a:ln w="76200" cmpd="tri">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5"/>
          <p:cNvSpPr>
            <a:spLocks noGrp="1"/>
          </p:cNvSpPr>
          <p:nvPr>
            <p:ph type="sldNum" sz="quarter" idx="12"/>
          </p:nvPr>
        </p:nvSpPr>
        <p:spPr>
          <a:noFill/>
        </p:spPr>
        <p:txBody>
          <a:bodyPr/>
          <a:lstStyle/>
          <a:p>
            <a:fld id="{20CD086B-A1DF-4FA2-B661-F5B12BE4414B}" type="slidenum">
              <a:rPr lang="fa-IR" smtClean="0">
                <a:latin typeface="Arial" charset="0"/>
                <a:cs typeface="Arial" charset="0"/>
              </a:rPr>
              <a:pPr/>
              <a:t>4</a:t>
            </a:fld>
            <a:endParaRPr lang="en-US" smtClean="0">
              <a:latin typeface="Arial" charset="0"/>
              <a:cs typeface="Arial" charset="0"/>
            </a:endParaRPr>
          </a:p>
        </p:txBody>
      </p:sp>
      <p:sp>
        <p:nvSpPr>
          <p:cNvPr id="8195" name="Rectangle 2"/>
          <p:cNvSpPr>
            <a:spLocks noGrp="1" noChangeArrowheads="1"/>
          </p:cNvSpPr>
          <p:nvPr>
            <p:ph type="title"/>
          </p:nvPr>
        </p:nvSpPr>
        <p:spPr>
          <a:xfrm>
            <a:off x="457200" y="76200"/>
            <a:ext cx="8229600" cy="838200"/>
          </a:xfrm>
        </p:spPr>
        <p:txBody>
          <a:bodyPr/>
          <a:lstStyle/>
          <a:p>
            <a:pPr algn="r" rtl="1" eaLnBrk="1" hangingPunct="1"/>
            <a:r>
              <a:rPr lang="ar-SA" smtClean="0">
                <a:solidFill>
                  <a:schemeClr val="bg1"/>
                </a:solidFill>
                <a:cs typeface="B Titr" pitchFamily="2" charset="-78"/>
              </a:rPr>
              <a:t>جستجوي حريصانه</a:t>
            </a:r>
            <a:endParaRPr lang="en-US" smtClean="0">
              <a:solidFill>
                <a:schemeClr val="bg1"/>
              </a:solidFill>
              <a:cs typeface="B Titr" pitchFamily="2" charset="-78"/>
            </a:endParaRPr>
          </a:p>
        </p:txBody>
      </p:sp>
      <p:sp>
        <p:nvSpPr>
          <p:cNvPr id="165891" name="Text Box 3"/>
          <p:cNvSpPr txBox="1">
            <a:spLocks noChangeArrowheads="1"/>
          </p:cNvSpPr>
          <p:nvPr/>
        </p:nvSpPr>
        <p:spPr bwMode="auto">
          <a:xfrm>
            <a:off x="304800" y="1066800"/>
            <a:ext cx="8458200" cy="5021263"/>
          </a:xfrm>
          <a:prstGeom prst="rect">
            <a:avLst/>
          </a:prstGeom>
          <a:noFill/>
          <a:ln w="9525">
            <a:noFill/>
            <a:miter lim="800000"/>
            <a:headEnd/>
            <a:tailEnd/>
          </a:ln>
        </p:spPr>
        <p:txBody>
          <a:bodyPr>
            <a:spAutoFit/>
          </a:bodyPr>
          <a:lstStyle/>
          <a:p>
            <a:pPr algn="just" rtl="1">
              <a:lnSpc>
                <a:spcPct val="150000"/>
              </a:lnSpc>
            </a:pPr>
            <a:r>
              <a:rPr lang="ar-SA" sz="2400">
                <a:cs typeface="B Traffic" pitchFamily="2" charset="-78"/>
              </a:rPr>
              <a:t>به حداقل رساندن هزينه تخمين زده شده براي رسيدن به هدف.</a:t>
            </a:r>
            <a:endParaRPr lang="fa-IR" sz="2400">
              <a:cs typeface="B Traffic" pitchFamily="2" charset="-78"/>
            </a:endParaRPr>
          </a:p>
          <a:p>
            <a:pPr algn="just" rtl="1">
              <a:lnSpc>
                <a:spcPct val="150000"/>
              </a:lnSpc>
            </a:pPr>
            <a:r>
              <a:rPr lang="ar-SA" sz="2400">
                <a:cs typeface="B Traffic" pitchFamily="2" charset="-78"/>
              </a:rPr>
              <a:t>بسط نزديک</a:t>
            </a:r>
            <a:r>
              <a:rPr lang="ar-SA" sz="2400"/>
              <a:t>‌</a:t>
            </a:r>
            <a:r>
              <a:rPr lang="ar-SA" sz="2400">
                <a:cs typeface="B Traffic" pitchFamily="2" charset="-78"/>
              </a:rPr>
              <a:t>تر</a:t>
            </a:r>
            <a:r>
              <a:rPr lang="fa-IR" sz="2400">
                <a:cs typeface="B Traffic" pitchFamily="2" charset="-78"/>
              </a:rPr>
              <a:t>ین</a:t>
            </a:r>
            <a:r>
              <a:rPr lang="ar-SA" sz="2400">
                <a:cs typeface="B Traffic" pitchFamily="2" charset="-78"/>
              </a:rPr>
              <a:t>  گره  به  هدف</a:t>
            </a:r>
            <a:endParaRPr lang="en-US" sz="2400">
              <a:cs typeface="B Traffic" pitchFamily="2" charset="-78"/>
            </a:endParaRPr>
          </a:p>
          <a:p>
            <a:pPr algn="just" rtl="1">
              <a:lnSpc>
                <a:spcPct val="150000"/>
              </a:lnSpc>
            </a:pPr>
            <a:endParaRPr lang="fa-IR" sz="2400">
              <a:cs typeface="B Traffic" pitchFamily="2" charset="-78"/>
            </a:endParaRPr>
          </a:p>
          <a:p>
            <a:pPr algn="just" rtl="1">
              <a:lnSpc>
                <a:spcPct val="150000"/>
              </a:lnSpc>
            </a:pPr>
            <a:r>
              <a:rPr lang="ar-SA" sz="2400">
                <a:cs typeface="B Traffic" pitchFamily="2" charset="-78"/>
              </a:rPr>
              <a:t>تابع کشف</a:t>
            </a:r>
            <a:r>
              <a:rPr lang="ar-SA" sz="2400"/>
              <a:t>‌</a:t>
            </a:r>
            <a:r>
              <a:rPr lang="ar-SA" sz="2400">
                <a:cs typeface="B Traffic" pitchFamily="2" charset="-78"/>
              </a:rPr>
              <a:t>کننده: هزينه رسيدن به هدف از يک حالت ويژه مي</a:t>
            </a:r>
            <a:r>
              <a:rPr lang="ar-SA" sz="2400"/>
              <a:t>‌</a:t>
            </a:r>
            <a:r>
              <a:rPr lang="ar-SA" sz="2400">
                <a:cs typeface="B Traffic" pitchFamily="2" charset="-78"/>
              </a:rPr>
              <a:t>تواند تخمين زده شود اما دقيقاً تعيين نمي</a:t>
            </a:r>
            <a:r>
              <a:rPr lang="ar-SA" sz="2400"/>
              <a:t>‌</a:t>
            </a:r>
            <a:r>
              <a:rPr lang="ar-SA" sz="2400">
                <a:cs typeface="B Traffic" pitchFamily="2" charset="-78"/>
              </a:rPr>
              <a:t>شود. تابعي که چنين هزينه</a:t>
            </a:r>
            <a:r>
              <a:rPr lang="ar-SA" sz="2400"/>
              <a:t>‌</a:t>
            </a:r>
            <a:r>
              <a:rPr lang="ar-SA" sz="2400">
                <a:cs typeface="B Traffic" pitchFamily="2" charset="-78"/>
              </a:rPr>
              <a:t>هايي را محاسبه مي</a:t>
            </a:r>
            <a:r>
              <a:rPr lang="ar-SA" sz="2400"/>
              <a:t>‌</a:t>
            </a:r>
            <a:r>
              <a:rPr lang="ar-SA" sz="2400">
                <a:cs typeface="B Traffic" pitchFamily="2" charset="-78"/>
              </a:rPr>
              <a:t>کند تابع کشف</a:t>
            </a:r>
            <a:r>
              <a:rPr lang="ar-SA" sz="2400"/>
              <a:t>‌</a:t>
            </a:r>
            <a:r>
              <a:rPr lang="ar-SA" sz="2400">
                <a:cs typeface="B Traffic" pitchFamily="2" charset="-78"/>
              </a:rPr>
              <a:t>کننده </a:t>
            </a:r>
            <a:r>
              <a:rPr lang="en-US" sz="2400">
                <a:cs typeface="B Traffic" pitchFamily="2" charset="-78"/>
              </a:rPr>
              <a:t>h</a:t>
            </a:r>
            <a:r>
              <a:rPr lang="ar-SA" sz="2400">
                <a:cs typeface="B Traffic" pitchFamily="2" charset="-78"/>
              </a:rPr>
              <a:t> ناميده مي</a:t>
            </a:r>
            <a:r>
              <a:rPr lang="ar-SA" sz="2400"/>
              <a:t>‌</a:t>
            </a:r>
            <a:r>
              <a:rPr lang="ar-SA" sz="2400">
                <a:cs typeface="B Traffic" pitchFamily="2" charset="-78"/>
              </a:rPr>
              <a:t>شود.</a:t>
            </a:r>
            <a:endParaRPr lang="fa-IR" sz="2400">
              <a:cs typeface="B Traffic" pitchFamily="2" charset="-78"/>
            </a:endParaRPr>
          </a:p>
          <a:p>
            <a:pPr algn="ctr" rtl="1">
              <a:lnSpc>
                <a:spcPct val="150000"/>
              </a:lnSpc>
            </a:pPr>
            <a:r>
              <a:rPr lang="en-US" sz="2400">
                <a:cs typeface="B Traffic" pitchFamily="2" charset="-78"/>
              </a:rPr>
              <a:t>F(n) = h(n)</a:t>
            </a:r>
            <a:endParaRPr lang="fa-IR" sz="2400">
              <a:cs typeface="B Traffic" pitchFamily="2" charset="-78"/>
            </a:endParaRPr>
          </a:p>
          <a:p>
            <a:pPr algn="just" rtl="1">
              <a:lnSpc>
                <a:spcPct val="150000"/>
              </a:lnSpc>
            </a:pPr>
            <a:r>
              <a:rPr lang="ar-SA" sz="2400">
                <a:cs typeface="B Traffic" pitchFamily="2" charset="-78"/>
              </a:rPr>
              <a:t>جستجوي حريصانه: جستجوي بهترين که </a:t>
            </a:r>
            <a:r>
              <a:rPr lang="en-US" sz="2400">
                <a:cs typeface="B Traffic" pitchFamily="2" charset="-78"/>
              </a:rPr>
              <a:t>h</a:t>
            </a:r>
            <a:r>
              <a:rPr lang="ar-SA" sz="2400">
                <a:cs typeface="B Traffic" pitchFamily="2" charset="-78"/>
              </a:rPr>
              <a:t> را به منظور انتخاب گره بعدي براي بسط استفاده مي</a:t>
            </a:r>
            <a:r>
              <a:rPr lang="ar-SA" sz="2400"/>
              <a:t>‌</a:t>
            </a:r>
            <a:r>
              <a:rPr lang="ar-SA" sz="2400">
                <a:cs typeface="B Traffic" pitchFamily="2" charset="-78"/>
              </a:rPr>
              <a:t>کند، جستجوي حريصانه </a:t>
            </a:r>
            <a:r>
              <a:rPr lang="en-US" sz="2400">
                <a:cs typeface="B Traffic" pitchFamily="2" charset="-78"/>
              </a:rPr>
              <a:t>(greedy search)</a:t>
            </a:r>
            <a:r>
              <a:rPr lang="ar-SA" sz="2400">
                <a:cs typeface="B Traffic" pitchFamily="2" charset="-78"/>
              </a:rPr>
              <a:t> ناميده مي</a:t>
            </a:r>
            <a:r>
              <a:rPr lang="ar-SA" sz="2400"/>
              <a:t>‌</a:t>
            </a:r>
            <a:r>
              <a:rPr lang="ar-SA" sz="2400">
                <a:cs typeface="B Traffic" pitchFamily="2" charset="-78"/>
              </a:rPr>
              <a:t>شود.</a:t>
            </a:r>
            <a:endParaRPr lang="en-US" sz="2400">
              <a:cs typeface="B Traffic"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5891">
                                            <p:txEl>
                                              <p:pRg st="0" end="0"/>
                                            </p:txEl>
                                          </p:spTgt>
                                        </p:tgtEl>
                                        <p:attrNameLst>
                                          <p:attrName>style.visibility</p:attrName>
                                        </p:attrNameLst>
                                      </p:cBhvr>
                                      <p:to>
                                        <p:strVal val="visible"/>
                                      </p:to>
                                    </p:set>
                                    <p:animEffect transition="in" filter="wipe(up)">
                                      <p:cBhvr>
                                        <p:cTn id="7" dur="500"/>
                                        <p:tgtEl>
                                          <p:spTgt spid="1658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5891">
                                            <p:txEl>
                                              <p:pRg st="1" end="1"/>
                                            </p:txEl>
                                          </p:spTgt>
                                        </p:tgtEl>
                                        <p:attrNameLst>
                                          <p:attrName>style.visibility</p:attrName>
                                        </p:attrNameLst>
                                      </p:cBhvr>
                                      <p:to>
                                        <p:strVal val="visible"/>
                                      </p:to>
                                    </p:set>
                                    <p:animEffect transition="in" filter="wipe(up)">
                                      <p:cBhvr>
                                        <p:cTn id="12" dur="500"/>
                                        <p:tgtEl>
                                          <p:spTgt spid="1658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5891">
                                            <p:txEl>
                                              <p:pRg st="3" end="3"/>
                                            </p:txEl>
                                          </p:spTgt>
                                        </p:tgtEl>
                                        <p:attrNameLst>
                                          <p:attrName>style.visibility</p:attrName>
                                        </p:attrNameLst>
                                      </p:cBhvr>
                                      <p:to>
                                        <p:strVal val="visible"/>
                                      </p:to>
                                    </p:set>
                                    <p:animEffect transition="in" filter="wipe(up)">
                                      <p:cBhvr>
                                        <p:cTn id="17" dur="500"/>
                                        <p:tgtEl>
                                          <p:spTgt spid="165891">
                                            <p:txEl>
                                              <p:pRg st="3" end="3"/>
                                            </p:txEl>
                                          </p:spTgt>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65891">
                                            <p:txEl>
                                              <p:pRg st="4" end="4"/>
                                            </p:txEl>
                                          </p:spTgt>
                                        </p:tgtEl>
                                        <p:attrNameLst>
                                          <p:attrName>style.visibility</p:attrName>
                                        </p:attrNameLst>
                                      </p:cBhvr>
                                      <p:to>
                                        <p:strVal val="visible"/>
                                      </p:to>
                                    </p:set>
                                    <p:animEffect transition="in" filter="wipe(up)">
                                      <p:cBhvr>
                                        <p:cTn id="21" dur="500"/>
                                        <p:tgtEl>
                                          <p:spTgt spid="165891">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65891">
                                            <p:txEl>
                                              <p:pRg st="5" end="5"/>
                                            </p:txEl>
                                          </p:spTgt>
                                        </p:tgtEl>
                                        <p:attrNameLst>
                                          <p:attrName>style.visibility</p:attrName>
                                        </p:attrNameLst>
                                      </p:cBhvr>
                                      <p:to>
                                        <p:strVal val="visible"/>
                                      </p:to>
                                    </p:set>
                                    <p:animEffect transition="in" filter="wipe(up)">
                                      <p:cBhvr>
                                        <p:cTn id="26" dur="500"/>
                                        <p:tgtEl>
                                          <p:spTgt spid="1658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5"/>
          <p:cNvSpPr>
            <a:spLocks noGrp="1"/>
          </p:cNvSpPr>
          <p:nvPr>
            <p:ph type="sldNum" sz="quarter" idx="12"/>
          </p:nvPr>
        </p:nvSpPr>
        <p:spPr>
          <a:noFill/>
        </p:spPr>
        <p:txBody>
          <a:bodyPr/>
          <a:lstStyle/>
          <a:p>
            <a:fld id="{0085BFA9-6CF4-4764-B1AC-A600473C8244}" type="slidenum">
              <a:rPr lang="fa-IR" smtClean="0">
                <a:latin typeface="Arial" charset="0"/>
                <a:cs typeface="Arial" charset="0"/>
              </a:rPr>
              <a:pPr/>
              <a:t>5</a:t>
            </a:fld>
            <a:endParaRPr lang="en-US" smtClean="0">
              <a:latin typeface="Arial" charset="0"/>
              <a:cs typeface="Arial" charset="0"/>
            </a:endParaRPr>
          </a:p>
        </p:txBody>
      </p:sp>
      <p:sp>
        <p:nvSpPr>
          <p:cNvPr id="9219" name="Rectangle 2"/>
          <p:cNvSpPr>
            <a:spLocks noGrp="1" noChangeArrowheads="1"/>
          </p:cNvSpPr>
          <p:nvPr>
            <p:ph type="title"/>
          </p:nvPr>
        </p:nvSpPr>
        <p:spPr>
          <a:xfrm>
            <a:off x="457200" y="76200"/>
            <a:ext cx="8229600" cy="838200"/>
          </a:xfrm>
        </p:spPr>
        <p:txBody>
          <a:bodyPr/>
          <a:lstStyle/>
          <a:p>
            <a:pPr algn="r" rtl="1" eaLnBrk="1" hangingPunct="1"/>
            <a:r>
              <a:rPr lang="ar-SA" sz="4800" smtClean="0">
                <a:solidFill>
                  <a:schemeClr val="bg1"/>
                </a:solidFill>
                <a:cs typeface="B Titr" pitchFamily="2" charset="-78"/>
              </a:rPr>
              <a:t>جستجوي حريصانه</a:t>
            </a:r>
            <a:endParaRPr lang="en-US" sz="4800" smtClean="0">
              <a:solidFill>
                <a:schemeClr val="bg1"/>
              </a:solidFill>
              <a:cs typeface="B Titr" pitchFamily="2" charset="-78"/>
            </a:endParaRPr>
          </a:p>
        </p:txBody>
      </p:sp>
      <p:pic>
        <p:nvPicPr>
          <p:cNvPr id="167940" name="Picture 4" descr="86"/>
          <p:cNvPicPr>
            <a:picLocks noChangeAspect="1" noChangeArrowheads="1"/>
          </p:cNvPicPr>
          <p:nvPr/>
        </p:nvPicPr>
        <p:blipFill>
          <a:blip r:embed="rId2" cstate="print">
            <a:lum bright="18000"/>
          </a:blip>
          <a:srcRect/>
          <a:stretch>
            <a:fillRect/>
          </a:stretch>
        </p:blipFill>
        <p:spPr bwMode="auto">
          <a:xfrm>
            <a:off x="0" y="2154238"/>
            <a:ext cx="6781800" cy="3979862"/>
          </a:xfrm>
          <a:prstGeom prst="rect">
            <a:avLst/>
          </a:prstGeom>
          <a:noFill/>
          <a:ln w="9525">
            <a:noFill/>
            <a:miter lim="800000"/>
            <a:headEnd/>
            <a:tailEnd/>
          </a:ln>
        </p:spPr>
      </p:pic>
      <p:sp>
        <p:nvSpPr>
          <p:cNvPr id="167941" name="Text Box 5"/>
          <p:cNvSpPr txBox="1">
            <a:spLocks noChangeArrowheads="1"/>
          </p:cNvSpPr>
          <p:nvPr/>
        </p:nvSpPr>
        <p:spPr bwMode="auto">
          <a:xfrm>
            <a:off x="304800" y="1066800"/>
            <a:ext cx="8458200" cy="639763"/>
          </a:xfrm>
          <a:prstGeom prst="rect">
            <a:avLst/>
          </a:prstGeom>
          <a:noFill/>
          <a:ln w="9525">
            <a:noFill/>
            <a:miter lim="800000"/>
            <a:headEnd/>
            <a:tailEnd/>
          </a:ln>
        </p:spPr>
        <p:txBody>
          <a:bodyPr>
            <a:spAutoFit/>
          </a:bodyPr>
          <a:lstStyle/>
          <a:p>
            <a:pPr algn="just" rtl="1">
              <a:lnSpc>
                <a:spcPct val="150000"/>
              </a:lnSpc>
            </a:pPr>
            <a:r>
              <a:rPr lang="fa-IR" sz="2400">
                <a:cs typeface="B Traffic" pitchFamily="2" charset="-78"/>
              </a:rPr>
              <a:t>روش اکتشافی فاصله خط مستقیم	</a:t>
            </a:r>
            <a:r>
              <a:rPr lang="en-US" sz="2400">
                <a:cs typeface="B Traffic" pitchFamily="2" charset="-78"/>
              </a:rPr>
              <a:t>h</a:t>
            </a:r>
            <a:r>
              <a:rPr lang="en-US" sz="2400" baseline="-25000">
                <a:cs typeface="B Traffic" pitchFamily="2" charset="-78"/>
              </a:rPr>
              <a:t>SLD</a:t>
            </a:r>
            <a:endParaRPr lang="fa-IR" sz="2400" baseline="-25000">
              <a:cs typeface="B Traffic"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7941">
                                            <p:txEl>
                                              <p:pRg st="0" end="0"/>
                                            </p:txEl>
                                          </p:spTgt>
                                        </p:tgtEl>
                                        <p:attrNameLst>
                                          <p:attrName>style.visibility</p:attrName>
                                        </p:attrNameLst>
                                      </p:cBhvr>
                                      <p:to>
                                        <p:strVal val="visible"/>
                                      </p:to>
                                    </p:set>
                                    <p:animEffect transition="in" filter="wipe(up)">
                                      <p:cBhvr>
                                        <p:cTn id="7" dur="500"/>
                                        <p:tgtEl>
                                          <p:spTgt spid="16794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167940"/>
                                        </p:tgtEl>
                                        <p:attrNameLst>
                                          <p:attrName>style.visibility</p:attrName>
                                        </p:attrNameLst>
                                      </p:cBhvr>
                                      <p:to>
                                        <p:strVal val="visible"/>
                                      </p:to>
                                    </p:set>
                                    <p:animEffect transition="in" filter="wedge">
                                      <p:cBhvr>
                                        <p:cTn id="12" dur="2000"/>
                                        <p:tgtEl>
                                          <p:spTgt spid="167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1"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14"/>
          <p:cNvSpPr>
            <a:spLocks noGrp="1"/>
          </p:cNvSpPr>
          <p:nvPr>
            <p:ph idx="1"/>
          </p:nvPr>
        </p:nvSpPr>
        <p:spPr/>
        <p:txBody>
          <a:bodyPr/>
          <a:lstStyle/>
          <a:p>
            <a:endParaRPr lang="en-US"/>
          </a:p>
        </p:txBody>
      </p:sp>
      <p:sp>
        <p:nvSpPr>
          <p:cNvPr id="10242" name="Slide Number Placeholder 5"/>
          <p:cNvSpPr>
            <a:spLocks noGrp="1"/>
          </p:cNvSpPr>
          <p:nvPr>
            <p:ph type="sldNum" sz="quarter" idx="12"/>
          </p:nvPr>
        </p:nvSpPr>
        <p:spPr>
          <a:noFill/>
        </p:spPr>
        <p:txBody>
          <a:bodyPr/>
          <a:lstStyle/>
          <a:p>
            <a:fld id="{933EFB5E-87DD-46FE-A64C-D5497B5360CA}" type="slidenum">
              <a:rPr lang="fa-IR" smtClean="0">
                <a:latin typeface="Arial" charset="0"/>
                <a:cs typeface="Arial" charset="0"/>
              </a:rPr>
              <a:pPr/>
              <a:t>6</a:t>
            </a:fld>
            <a:endParaRPr lang="en-US" smtClean="0">
              <a:latin typeface="Arial" charset="0"/>
              <a:cs typeface="Arial" charset="0"/>
            </a:endParaRPr>
          </a:p>
        </p:txBody>
      </p:sp>
      <p:sp>
        <p:nvSpPr>
          <p:cNvPr id="10245" name="Rectangle 2"/>
          <p:cNvSpPr>
            <a:spLocks noGrp="1" noChangeArrowheads="1"/>
          </p:cNvSpPr>
          <p:nvPr>
            <p:ph type="title"/>
          </p:nvPr>
        </p:nvSpPr>
        <p:spPr/>
        <p:txBody>
          <a:bodyPr/>
          <a:lstStyle/>
          <a:p>
            <a:pPr algn="r" rtl="1" eaLnBrk="1" hangingPunct="1"/>
            <a:r>
              <a:rPr lang="ar-SA" sz="4800" smtClean="0">
                <a:solidFill>
                  <a:schemeClr val="tx1"/>
                </a:solidFill>
                <a:cs typeface="B Titr" pitchFamily="2" charset="-78"/>
              </a:rPr>
              <a:t>جستجوي حريصانه</a:t>
            </a:r>
            <a:endParaRPr lang="en-US" sz="4800" smtClean="0">
              <a:solidFill>
                <a:schemeClr val="tx1"/>
              </a:solidFill>
              <a:cs typeface="B Titr" pitchFamily="2" charset="-78"/>
            </a:endParaRPr>
          </a:p>
        </p:txBody>
      </p:sp>
      <p:grpSp>
        <p:nvGrpSpPr>
          <p:cNvPr id="10244" name="Group 15"/>
          <p:cNvGrpSpPr>
            <a:grpSpLocks/>
          </p:cNvGrpSpPr>
          <p:nvPr/>
        </p:nvGrpSpPr>
        <p:grpSpPr bwMode="auto">
          <a:xfrm>
            <a:off x="2362200" y="1584325"/>
            <a:ext cx="3003550" cy="4511675"/>
            <a:chOff x="1488" y="998"/>
            <a:chExt cx="1892" cy="2842"/>
          </a:xfrm>
        </p:grpSpPr>
        <p:sp>
          <p:nvSpPr>
            <p:cNvPr id="10249" name="Oval 9"/>
            <p:cNvSpPr>
              <a:spLocks noChangeArrowheads="1"/>
            </p:cNvSpPr>
            <p:nvPr/>
          </p:nvSpPr>
          <p:spPr bwMode="auto">
            <a:xfrm>
              <a:off x="2890" y="998"/>
              <a:ext cx="480" cy="192"/>
            </a:xfrm>
            <a:prstGeom prst="ellipse">
              <a:avLst/>
            </a:prstGeom>
            <a:noFill/>
            <a:ln w="19050">
              <a:solidFill>
                <a:srgbClr val="FF3300"/>
              </a:solidFill>
              <a:round/>
              <a:headEnd/>
              <a:tailEnd/>
            </a:ln>
          </p:spPr>
          <p:txBody>
            <a:bodyPr wrap="none" anchor="ctr"/>
            <a:lstStyle/>
            <a:p>
              <a:endParaRPr lang="fa-IR"/>
            </a:p>
          </p:txBody>
        </p:sp>
        <p:sp>
          <p:nvSpPr>
            <p:cNvPr id="10250" name="Oval 10"/>
            <p:cNvSpPr>
              <a:spLocks noChangeArrowheads="1"/>
            </p:cNvSpPr>
            <p:nvPr/>
          </p:nvSpPr>
          <p:spPr bwMode="auto">
            <a:xfrm>
              <a:off x="2890" y="1748"/>
              <a:ext cx="480" cy="192"/>
            </a:xfrm>
            <a:prstGeom prst="ellipse">
              <a:avLst/>
            </a:prstGeom>
            <a:noFill/>
            <a:ln w="19050">
              <a:solidFill>
                <a:srgbClr val="FF3300"/>
              </a:solidFill>
              <a:round/>
              <a:headEnd/>
              <a:tailEnd/>
            </a:ln>
          </p:spPr>
          <p:txBody>
            <a:bodyPr wrap="none" anchor="ctr"/>
            <a:lstStyle/>
            <a:p>
              <a:endParaRPr lang="fa-IR"/>
            </a:p>
          </p:txBody>
        </p:sp>
        <p:sp>
          <p:nvSpPr>
            <p:cNvPr id="10251" name="Oval 11"/>
            <p:cNvSpPr>
              <a:spLocks noChangeArrowheads="1"/>
            </p:cNvSpPr>
            <p:nvPr/>
          </p:nvSpPr>
          <p:spPr bwMode="auto">
            <a:xfrm>
              <a:off x="1718" y="2132"/>
              <a:ext cx="480" cy="192"/>
            </a:xfrm>
            <a:prstGeom prst="ellipse">
              <a:avLst/>
            </a:prstGeom>
            <a:noFill/>
            <a:ln w="19050">
              <a:solidFill>
                <a:srgbClr val="FF3300"/>
              </a:solidFill>
              <a:round/>
              <a:headEnd/>
              <a:tailEnd/>
            </a:ln>
          </p:spPr>
          <p:txBody>
            <a:bodyPr wrap="none" anchor="ctr"/>
            <a:lstStyle/>
            <a:p>
              <a:endParaRPr lang="fa-IR"/>
            </a:p>
          </p:txBody>
        </p:sp>
        <p:sp>
          <p:nvSpPr>
            <p:cNvPr id="10252" name="Oval 12"/>
            <p:cNvSpPr>
              <a:spLocks noChangeArrowheads="1"/>
            </p:cNvSpPr>
            <p:nvPr/>
          </p:nvSpPr>
          <p:spPr bwMode="auto">
            <a:xfrm>
              <a:off x="2900" y="2880"/>
              <a:ext cx="480" cy="192"/>
            </a:xfrm>
            <a:prstGeom prst="ellipse">
              <a:avLst/>
            </a:prstGeom>
            <a:noFill/>
            <a:ln w="19050">
              <a:solidFill>
                <a:srgbClr val="FF3300"/>
              </a:solidFill>
              <a:round/>
              <a:headEnd/>
              <a:tailEnd/>
            </a:ln>
          </p:spPr>
          <p:txBody>
            <a:bodyPr wrap="none" anchor="ctr"/>
            <a:lstStyle/>
            <a:p>
              <a:endParaRPr lang="fa-IR"/>
            </a:p>
          </p:txBody>
        </p:sp>
        <p:sp>
          <p:nvSpPr>
            <p:cNvPr id="10253" name="Oval 13"/>
            <p:cNvSpPr>
              <a:spLocks noChangeArrowheads="1"/>
            </p:cNvSpPr>
            <p:nvPr/>
          </p:nvSpPr>
          <p:spPr bwMode="auto">
            <a:xfrm>
              <a:off x="1728" y="3264"/>
              <a:ext cx="480" cy="192"/>
            </a:xfrm>
            <a:prstGeom prst="ellipse">
              <a:avLst/>
            </a:prstGeom>
            <a:noFill/>
            <a:ln w="19050">
              <a:solidFill>
                <a:srgbClr val="FF3300"/>
              </a:solidFill>
              <a:round/>
              <a:headEnd/>
              <a:tailEnd/>
            </a:ln>
          </p:spPr>
          <p:txBody>
            <a:bodyPr wrap="none" anchor="ctr"/>
            <a:lstStyle/>
            <a:p>
              <a:endParaRPr lang="fa-IR"/>
            </a:p>
          </p:txBody>
        </p:sp>
        <p:sp>
          <p:nvSpPr>
            <p:cNvPr id="10254" name="Oval 14"/>
            <p:cNvSpPr>
              <a:spLocks noChangeArrowheads="1"/>
            </p:cNvSpPr>
            <p:nvPr/>
          </p:nvSpPr>
          <p:spPr bwMode="auto">
            <a:xfrm>
              <a:off x="1488" y="3648"/>
              <a:ext cx="480" cy="192"/>
            </a:xfrm>
            <a:prstGeom prst="ellipse">
              <a:avLst/>
            </a:prstGeom>
            <a:noFill/>
            <a:ln w="19050">
              <a:solidFill>
                <a:srgbClr val="FF3300"/>
              </a:solidFill>
              <a:round/>
              <a:headEnd/>
              <a:tailEnd/>
            </a:ln>
          </p:spPr>
          <p:txBody>
            <a:bodyPr wrap="none" anchor="ctr"/>
            <a:lstStyle/>
            <a:p>
              <a:endParaRPr lang="fa-IR"/>
            </a:p>
          </p:txBody>
        </p:sp>
      </p:grpSp>
      <p:sp>
        <p:nvSpPr>
          <p:cNvPr id="169990" name="Rectangle 6"/>
          <p:cNvSpPr>
            <a:spLocks noChangeArrowheads="1"/>
          </p:cNvSpPr>
          <p:nvPr/>
        </p:nvSpPr>
        <p:spPr bwMode="auto">
          <a:xfrm>
            <a:off x="1524000" y="4495800"/>
            <a:ext cx="6019800" cy="2362200"/>
          </a:xfrm>
          <a:prstGeom prst="rect">
            <a:avLst/>
          </a:prstGeom>
          <a:solidFill>
            <a:schemeClr val="bg1"/>
          </a:solidFill>
          <a:ln w="9525">
            <a:noFill/>
            <a:miter lim="800000"/>
            <a:headEnd/>
            <a:tailEnd/>
          </a:ln>
        </p:spPr>
        <p:txBody>
          <a:bodyPr wrap="none" anchor="ctr"/>
          <a:lstStyle/>
          <a:p>
            <a:endParaRPr lang="fa-IR"/>
          </a:p>
        </p:txBody>
      </p:sp>
      <p:sp>
        <p:nvSpPr>
          <p:cNvPr id="169991" name="Rectangle 7"/>
          <p:cNvSpPr>
            <a:spLocks noChangeArrowheads="1"/>
          </p:cNvSpPr>
          <p:nvPr/>
        </p:nvSpPr>
        <p:spPr bwMode="auto">
          <a:xfrm>
            <a:off x="1524000" y="2743200"/>
            <a:ext cx="6019800" cy="1752600"/>
          </a:xfrm>
          <a:prstGeom prst="rect">
            <a:avLst/>
          </a:prstGeom>
          <a:solidFill>
            <a:schemeClr val="bg1"/>
          </a:solidFill>
          <a:ln w="9525">
            <a:noFill/>
            <a:miter lim="800000"/>
            <a:headEnd/>
            <a:tailEnd/>
          </a:ln>
        </p:spPr>
        <p:txBody>
          <a:bodyPr wrap="none" anchor="ctr"/>
          <a:lstStyle/>
          <a:p>
            <a:endParaRPr lang="fa-IR"/>
          </a:p>
        </p:txBody>
      </p:sp>
      <p:sp>
        <p:nvSpPr>
          <p:cNvPr id="169992" name="Rectangle 8"/>
          <p:cNvSpPr>
            <a:spLocks noChangeArrowheads="1"/>
          </p:cNvSpPr>
          <p:nvPr/>
        </p:nvSpPr>
        <p:spPr bwMode="auto">
          <a:xfrm>
            <a:off x="1524000" y="1524000"/>
            <a:ext cx="6019800" cy="1219200"/>
          </a:xfrm>
          <a:prstGeom prst="rect">
            <a:avLst/>
          </a:prstGeom>
          <a:solidFill>
            <a:schemeClr val="bg1"/>
          </a:solidFill>
          <a:ln w="9525">
            <a:noFill/>
            <a:miter lim="800000"/>
            <a:headEnd/>
            <a:tailEnd/>
          </a:ln>
        </p:spPr>
        <p:txBody>
          <a:bodyPr wrap="none" anchor="ctr"/>
          <a:lstStyle/>
          <a:p>
            <a:endParaRPr lang="fa-IR" dirty="0"/>
          </a:p>
        </p:txBody>
      </p:sp>
      <p:pic>
        <p:nvPicPr>
          <p:cNvPr id="10243" name="Picture 5" descr="87"/>
          <p:cNvPicPr>
            <a:picLocks noChangeAspect="1" noChangeArrowheads="1"/>
          </p:cNvPicPr>
          <p:nvPr/>
        </p:nvPicPr>
        <p:blipFill>
          <a:blip r:embed="rId2" cstate="print">
            <a:lum bright="18000"/>
          </a:blip>
          <a:srcRect b="11688"/>
          <a:stretch>
            <a:fillRect/>
          </a:stretch>
        </p:blipFill>
        <p:spPr bwMode="auto">
          <a:xfrm>
            <a:off x="1524000" y="969963"/>
            <a:ext cx="6019800" cy="5888037"/>
          </a:xfrm>
          <a:prstGeom prst="rect">
            <a:avLst/>
          </a:prstGeom>
          <a:noFill/>
          <a:ln w="38100">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grpId="0" nodeType="clickEffect">
                                  <p:stCondLst>
                                    <p:cond delay="0"/>
                                  </p:stCondLst>
                                  <p:childTnLst>
                                    <p:animEffect transition="out" filter="slide(fromBottom)">
                                      <p:cBhvr>
                                        <p:cTn id="6" dur="500"/>
                                        <p:tgtEl>
                                          <p:spTgt spid="169992"/>
                                        </p:tgtEl>
                                      </p:cBhvr>
                                    </p:animEffect>
                                    <p:set>
                                      <p:cBhvr>
                                        <p:cTn id="7" dur="1" fill="hold">
                                          <p:stCondLst>
                                            <p:cond delay="499"/>
                                          </p:stCondLst>
                                        </p:cTn>
                                        <p:tgtEl>
                                          <p:spTgt spid="16999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0" nodeType="clickEffect">
                                  <p:stCondLst>
                                    <p:cond delay="0"/>
                                  </p:stCondLst>
                                  <p:childTnLst>
                                    <p:animEffect transition="out" filter="slide(fromBottom)">
                                      <p:cBhvr>
                                        <p:cTn id="11" dur="500"/>
                                        <p:tgtEl>
                                          <p:spTgt spid="169991"/>
                                        </p:tgtEl>
                                      </p:cBhvr>
                                    </p:animEffect>
                                    <p:set>
                                      <p:cBhvr>
                                        <p:cTn id="12" dur="1" fill="hold">
                                          <p:stCondLst>
                                            <p:cond delay="499"/>
                                          </p:stCondLst>
                                        </p:cTn>
                                        <p:tgtEl>
                                          <p:spTgt spid="16999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2" presetClass="exit" presetSubtype="4" fill="hold" grpId="0" nodeType="clickEffect">
                                  <p:stCondLst>
                                    <p:cond delay="0"/>
                                  </p:stCondLst>
                                  <p:childTnLst>
                                    <p:animEffect transition="out" filter="slide(fromBottom)">
                                      <p:cBhvr>
                                        <p:cTn id="16" dur="500"/>
                                        <p:tgtEl>
                                          <p:spTgt spid="169990"/>
                                        </p:tgtEl>
                                      </p:cBhvr>
                                    </p:animEffect>
                                    <p:set>
                                      <p:cBhvr>
                                        <p:cTn id="17" dur="1" fill="hold">
                                          <p:stCondLst>
                                            <p:cond delay="499"/>
                                          </p:stCondLst>
                                        </p:cTn>
                                        <p:tgtEl>
                                          <p:spTgt spid="16999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90" grpId="0" animBg="1"/>
      <p:bldP spid="169991" grpId="0" animBg="1"/>
      <p:bldP spid="16999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p:spPr>
        <p:txBody>
          <a:bodyPr/>
          <a:lstStyle/>
          <a:p>
            <a:fld id="{813EBDC7-67D5-4D87-8D71-50229CDD3892}" type="slidenum">
              <a:rPr lang="fa-IR" smtClean="0">
                <a:latin typeface="Arial" charset="0"/>
                <a:cs typeface="Arial" charset="0"/>
              </a:rPr>
              <a:pPr/>
              <a:t>7</a:t>
            </a:fld>
            <a:endParaRPr lang="en-US" smtClean="0">
              <a:latin typeface="Arial" charset="0"/>
              <a:cs typeface="Arial" charset="0"/>
            </a:endParaRPr>
          </a:p>
        </p:txBody>
      </p:sp>
      <p:sp>
        <p:nvSpPr>
          <p:cNvPr id="11267" name="Rectangle 2"/>
          <p:cNvSpPr>
            <a:spLocks noGrp="1" noChangeArrowheads="1"/>
          </p:cNvSpPr>
          <p:nvPr>
            <p:ph type="title"/>
          </p:nvPr>
        </p:nvSpPr>
        <p:spPr>
          <a:xfrm>
            <a:off x="457200" y="76200"/>
            <a:ext cx="8229600" cy="838200"/>
          </a:xfrm>
        </p:spPr>
        <p:txBody>
          <a:bodyPr/>
          <a:lstStyle/>
          <a:p>
            <a:pPr algn="r" rtl="1" eaLnBrk="1" hangingPunct="1"/>
            <a:r>
              <a:rPr lang="fa-IR" sz="4800" smtClean="0">
                <a:solidFill>
                  <a:schemeClr val="bg1"/>
                </a:solidFill>
                <a:cs typeface="B Titr" pitchFamily="2" charset="-78"/>
              </a:rPr>
              <a:t>ويژگي</a:t>
            </a:r>
            <a:r>
              <a:rPr lang="fa-IR" sz="4800" smtClean="0">
                <a:solidFill>
                  <a:schemeClr val="bg1"/>
                </a:solidFill>
              </a:rPr>
              <a:t>‌</a:t>
            </a:r>
            <a:r>
              <a:rPr lang="fa-IR" sz="4800" smtClean="0">
                <a:solidFill>
                  <a:schemeClr val="bg1"/>
                </a:solidFill>
                <a:cs typeface="B Titr" pitchFamily="2" charset="-78"/>
              </a:rPr>
              <a:t>هاي </a:t>
            </a:r>
            <a:r>
              <a:rPr lang="ar-SA" sz="4800" smtClean="0">
                <a:solidFill>
                  <a:schemeClr val="bg1"/>
                </a:solidFill>
                <a:cs typeface="B Titr" pitchFamily="2" charset="-78"/>
              </a:rPr>
              <a:t>جستجوي حريصانه</a:t>
            </a:r>
            <a:endParaRPr lang="en-US" sz="4800" smtClean="0">
              <a:solidFill>
                <a:schemeClr val="bg1"/>
              </a:solidFill>
              <a:cs typeface="B Titr" pitchFamily="2" charset="-78"/>
            </a:endParaRPr>
          </a:p>
        </p:txBody>
      </p:sp>
      <p:sp>
        <p:nvSpPr>
          <p:cNvPr id="166915" name="Text Box 3"/>
          <p:cNvSpPr txBox="1">
            <a:spLocks noChangeArrowheads="1"/>
          </p:cNvSpPr>
          <p:nvPr/>
        </p:nvSpPr>
        <p:spPr bwMode="auto">
          <a:xfrm>
            <a:off x="304800" y="1066800"/>
            <a:ext cx="8458200" cy="5021263"/>
          </a:xfrm>
          <a:prstGeom prst="rect">
            <a:avLst/>
          </a:prstGeom>
          <a:noFill/>
          <a:ln w="9525">
            <a:noFill/>
            <a:miter lim="800000"/>
            <a:headEnd/>
            <a:tailEnd/>
          </a:ln>
        </p:spPr>
        <p:txBody>
          <a:bodyPr>
            <a:spAutoFit/>
          </a:bodyPr>
          <a:lstStyle/>
          <a:p>
            <a:pPr algn="just" rtl="1">
              <a:lnSpc>
                <a:spcPct val="150000"/>
              </a:lnSpc>
              <a:buFontTx/>
              <a:buChar char="•"/>
            </a:pPr>
            <a:r>
              <a:rPr lang="fa-IR" sz="2400">
                <a:cs typeface="B Traffic" pitchFamily="2" charset="-78"/>
              </a:rPr>
              <a:t> </a:t>
            </a:r>
            <a:r>
              <a:rPr lang="ar-SA" sz="2400">
                <a:cs typeface="B Traffic" pitchFamily="2" charset="-78"/>
              </a:rPr>
              <a:t>جستجوي حريصانه از لحاظ دنبال کردن يک مسير ويژه در تمام طول راه به طرف هدف، مانند جستجوي ع</a:t>
            </a:r>
            <a:r>
              <a:rPr lang="fa-IR" sz="2400">
                <a:cs typeface="B Traffic" pitchFamily="2" charset="-78"/>
              </a:rPr>
              <a:t>رضی</a:t>
            </a:r>
            <a:r>
              <a:rPr lang="ar-SA" sz="2400">
                <a:cs typeface="B Traffic" pitchFamily="2" charset="-78"/>
              </a:rPr>
              <a:t> است، اما زماني که به بن</a:t>
            </a:r>
            <a:r>
              <a:rPr lang="ar-SA" sz="2400"/>
              <a:t>‌</a:t>
            </a:r>
            <a:r>
              <a:rPr lang="ar-SA" sz="2400">
                <a:cs typeface="B Traffic" pitchFamily="2" charset="-78"/>
              </a:rPr>
              <a:t>بست مي</a:t>
            </a:r>
            <a:r>
              <a:rPr lang="ar-SA" sz="2400"/>
              <a:t>‌</a:t>
            </a:r>
            <a:r>
              <a:rPr lang="ar-SA" sz="2400">
                <a:cs typeface="B Traffic" pitchFamily="2" charset="-78"/>
              </a:rPr>
              <a:t>رسد، برمي</a:t>
            </a:r>
            <a:r>
              <a:rPr lang="ar-SA" sz="2400"/>
              <a:t>‌</a:t>
            </a:r>
            <a:r>
              <a:rPr lang="ar-SA" sz="2400">
                <a:cs typeface="B Traffic" pitchFamily="2" charset="-78"/>
              </a:rPr>
              <a:t>گردد.</a:t>
            </a:r>
            <a:endParaRPr lang="fa-IR" sz="2400">
              <a:cs typeface="B Traffic" pitchFamily="2" charset="-78"/>
            </a:endParaRPr>
          </a:p>
          <a:p>
            <a:pPr algn="just" rtl="1">
              <a:lnSpc>
                <a:spcPct val="150000"/>
              </a:lnSpc>
              <a:buFontTx/>
              <a:buChar char="•"/>
            </a:pPr>
            <a:r>
              <a:rPr lang="fa-IR" sz="2400">
                <a:cs typeface="B Traffic" pitchFamily="2" charset="-78"/>
              </a:rPr>
              <a:t> </a:t>
            </a:r>
            <a:r>
              <a:rPr lang="ar-SA" sz="2400">
                <a:cs typeface="B Traffic" pitchFamily="2" charset="-78"/>
              </a:rPr>
              <a:t>اين جستجو بهينه نيست و ناکامل است.</a:t>
            </a:r>
            <a:endParaRPr lang="fa-IR" sz="2400">
              <a:cs typeface="B Traffic" pitchFamily="2" charset="-78"/>
            </a:endParaRPr>
          </a:p>
          <a:p>
            <a:pPr algn="just" rtl="1">
              <a:lnSpc>
                <a:spcPct val="150000"/>
              </a:lnSpc>
              <a:buFontTx/>
              <a:buChar char="•"/>
            </a:pPr>
            <a:r>
              <a:rPr lang="fa-IR" sz="2400">
                <a:cs typeface="B Traffic" pitchFamily="2" charset="-78"/>
              </a:rPr>
              <a:t> </a:t>
            </a:r>
            <a:r>
              <a:rPr lang="ar-SA" sz="2400">
                <a:cs typeface="B Traffic" pitchFamily="2" charset="-78"/>
              </a:rPr>
              <a:t>پيچيدگي زمان</a:t>
            </a:r>
            <a:r>
              <a:rPr lang="fa-IR" sz="2400">
                <a:cs typeface="B Traffic" pitchFamily="2" charset="-78"/>
              </a:rPr>
              <a:t>ي</a:t>
            </a:r>
            <a:r>
              <a:rPr lang="ar-SA" sz="2400">
                <a:cs typeface="B Traffic" pitchFamily="2" charset="-78"/>
              </a:rPr>
              <a:t> در بدترين حالت براي جستجوي حريصانه </a:t>
            </a:r>
            <a:r>
              <a:rPr lang="en-US" sz="2400">
                <a:cs typeface="B Traffic" pitchFamily="2" charset="-78"/>
              </a:rPr>
              <a:t>O(b</a:t>
            </a:r>
            <a:r>
              <a:rPr lang="en-US" sz="2400" baseline="30000">
                <a:cs typeface="B Traffic" pitchFamily="2" charset="-78"/>
              </a:rPr>
              <a:t>m</a:t>
            </a:r>
            <a:r>
              <a:rPr lang="en-US" sz="2400">
                <a:cs typeface="B Traffic" pitchFamily="2" charset="-78"/>
              </a:rPr>
              <a:t>)</a:t>
            </a:r>
            <a:r>
              <a:rPr lang="ar-SA" sz="2400">
                <a:cs typeface="B Traffic" pitchFamily="2" charset="-78"/>
              </a:rPr>
              <a:t>، که </a:t>
            </a:r>
            <a:r>
              <a:rPr lang="en-US" sz="2400">
                <a:cs typeface="B Traffic" pitchFamily="2" charset="-78"/>
              </a:rPr>
              <a:t>m</a:t>
            </a:r>
            <a:r>
              <a:rPr lang="ar-SA" sz="2400">
                <a:cs typeface="B Traffic" pitchFamily="2" charset="-78"/>
              </a:rPr>
              <a:t> حداکثر عمق فضاي جستجو است.</a:t>
            </a:r>
            <a:endParaRPr lang="fa-IR" sz="2400">
              <a:cs typeface="B Traffic" pitchFamily="2" charset="-78"/>
            </a:endParaRPr>
          </a:p>
          <a:p>
            <a:pPr algn="just" rtl="1">
              <a:lnSpc>
                <a:spcPct val="150000"/>
              </a:lnSpc>
              <a:buFontTx/>
              <a:buChar char="•"/>
            </a:pPr>
            <a:r>
              <a:rPr lang="fa-IR" sz="2400">
                <a:cs typeface="B Traffic" pitchFamily="2" charset="-78"/>
              </a:rPr>
              <a:t> </a:t>
            </a:r>
            <a:r>
              <a:rPr lang="ar-SA" sz="2400">
                <a:cs typeface="B Traffic" pitchFamily="2" charset="-78"/>
              </a:rPr>
              <a:t>جستجوي حريصانه تمام گره</a:t>
            </a:r>
            <a:r>
              <a:rPr lang="ar-SA" sz="2400"/>
              <a:t>‌</a:t>
            </a:r>
            <a:r>
              <a:rPr lang="ar-SA" sz="2400">
                <a:cs typeface="B Traffic" pitchFamily="2" charset="-78"/>
              </a:rPr>
              <a:t>ها را در حافظه نگه مي</a:t>
            </a:r>
            <a:r>
              <a:rPr lang="ar-SA" sz="2400"/>
              <a:t>‌</a:t>
            </a:r>
            <a:r>
              <a:rPr lang="ar-SA" sz="2400">
                <a:cs typeface="B Traffic" pitchFamily="2" charset="-78"/>
              </a:rPr>
              <a:t>دارد، بنابراين پيچيدگي فضاي آن مشابه پيچيدگي زماني </a:t>
            </a:r>
            <a:r>
              <a:rPr lang="fa-IR" sz="2400">
                <a:cs typeface="B Traffic" pitchFamily="2" charset="-78"/>
              </a:rPr>
              <a:t>آن </a:t>
            </a:r>
            <a:r>
              <a:rPr lang="ar-SA" sz="2400">
                <a:cs typeface="B Traffic" pitchFamily="2" charset="-78"/>
              </a:rPr>
              <a:t>است.</a:t>
            </a:r>
            <a:endParaRPr lang="fa-IR" sz="2400">
              <a:cs typeface="B Traffic" pitchFamily="2" charset="-78"/>
            </a:endParaRPr>
          </a:p>
          <a:p>
            <a:pPr algn="just" rtl="1">
              <a:lnSpc>
                <a:spcPct val="150000"/>
              </a:lnSpc>
              <a:buFontTx/>
              <a:buChar char="•"/>
            </a:pPr>
            <a:r>
              <a:rPr lang="fa-IR" sz="2400">
                <a:cs typeface="B Traffic" pitchFamily="2" charset="-78"/>
              </a:rPr>
              <a:t> </a:t>
            </a:r>
            <a:r>
              <a:rPr lang="ar-SA" sz="2400">
                <a:cs typeface="B Traffic" pitchFamily="2" charset="-78"/>
              </a:rPr>
              <a:t>ميزان کاهش پيچيدگي به مسئله و کيفيت تابع </a:t>
            </a:r>
            <a:r>
              <a:rPr lang="en-US" sz="2400">
                <a:cs typeface="B Traffic" pitchFamily="2" charset="-78"/>
              </a:rPr>
              <a:t>h</a:t>
            </a:r>
            <a:r>
              <a:rPr lang="ar-SA" sz="2400">
                <a:cs typeface="B Traffic" pitchFamily="2" charset="-78"/>
              </a:rPr>
              <a:t> بستگي دارد.</a:t>
            </a:r>
            <a:endParaRPr lang="fa-IR" sz="2400">
              <a:cs typeface="B Traffic"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6915">
                                            <p:txEl>
                                              <p:pRg st="0" end="0"/>
                                            </p:txEl>
                                          </p:spTgt>
                                        </p:tgtEl>
                                        <p:attrNameLst>
                                          <p:attrName>style.visibility</p:attrName>
                                        </p:attrNameLst>
                                      </p:cBhvr>
                                      <p:to>
                                        <p:strVal val="visible"/>
                                      </p:to>
                                    </p:set>
                                    <p:animEffect transition="in" filter="wipe(up)">
                                      <p:cBhvr>
                                        <p:cTn id="7" dur="500"/>
                                        <p:tgtEl>
                                          <p:spTgt spid="166915">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66915">
                                            <p:txEl>
                                              <p:pRg st="1" end="1"/>
                                            </p:txEl>
                                          </p:spTgt>
                                        </p:tgtEl>
                                        <p:attrNameLst>
                                          <p:attrName>style.visibility</p:attrName>
                                        </p:attrNameLst>
                                      </p:cBhvr>
                                      <p:to>
                                        <p:strVal val="visible"/>
                                      </p:to>
                                    </p:set>
                                    <p:animEffect transition="in" filter="wipe(up)">
                                      <p:cBhvr>
                                        <p:cTn id="10" dur="500"/>
                                        <p:tgtEl>
                                          <p:spTgt spid="166915">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66915">
                                            <p:txEl>
                                              <p:pRg st="2" end="2"/>
                                            </p:txEl>
                                          </p:spTgt>
                                        </p:tgtEl>
                                        <p:attrNameLst>
                                          <p:attrName>style.visibility</p:attrName>
                                        </p:attrNameLst>
                                      </p:cBhvr>
                                      <p:to>
                                        <p:strVal val="visible"/>
                                      </p:to>
                                    </p:set>
                                    <p:animEffect transition="in" filter="wipe(up)">
                                      <p:cBhvr>
                                        <p:cTn id="13" dur="500"/>
                                        <p:tgtEl>
                                          <p:spTgt spid="166915">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66915">
                                            <p:txEl>
                                              <p:pRg st="3" end="3"/>
                                            </p:txEl>
                                          </p:spTgt>
                                        </p:tgtEl>
                                        <p:attrNameLst>
                                          <p:attrName>style.visibility</p:attrName>
                                        </p:attrNameLst>
                                      </p:cBhvr>
                                      <p:to>
                                        <p:strVal val="visible"/>
                                      </p:to>
                                    </p:set>
                                    <p:animEffect transition="in" filter="wipe(up)">
                                      <p:cBhvr>
                                        <p:cTn id="16" dur="500"/>
                                        <p:tgtEl>
                                          <p:spTgt spid="166915">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66915">
                                            <p:txEl>
                                              <p:pRg st="4" end="4"/>
                                            </p:txEl>
                                          </p:spTgt>
                                        </p:tgtEl>
                                        <p:attrNameLst>
                                          <p:attrName>style.visibility</p:attrName>
                                        </p:attrNameLst>
                                      </p:cBhvr>
                                      <p:to>
                                        <p:strVal val="visible"/>
                                      </p:to>
                                    </p:set>
                                    <p:animEffect transition="in" filter="wipe(up)">
                                      <p:cBhvr>
                                        <p:cTn id="19" dur="500"/>
                                        <p:tgtEl>
                                          <p:spTgt spid="1669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p:spPr>
        <p:txBody>
          <a:bodyPr/>
          <a:lstStyle/>
          <a:p>
            <a:fld id="{EAA2EF88-0B41-47D8-8A25-E759EF643BCB}" type="slidenum">
              <a:rPr lang="fa-IR" smtClean="0">
                <a:latin typeface="Arial" charset="0"/>
                <a:cs typeface="Arial" charset="0"/>
              </a:rPr>
              <a:pPr/>
              <a:t>8</a:t>
            </a:fld>
            <a:endParaRPr lang="en-US" smtClean="0">
              <a:latin typeface="Arial" charset="0"/>
              <a:cs typeface="Arial" charset="0"/>
            </a:endParaRPr>
          </a:p>
        </p:txBody>
      </p:sp>
      <p:sp>
        <p:nvSpPr>
          <p:cNvPr id="12291" name="Rectangle 2"/>
          <p:cNvSpPr>
            <a:spLocks noGrp="1" noChangeArrowheads="1"/>
          </p:cNvSpPr>
          <p:nvPr>
            <p:ph type="title"/>
          </p:nvPr>
        </p:nvSpPr>
        <p:spPr>
          <a:xfrm>
            <a:off x="457200" y="76200"/>
            <a:ext cx="8229600" cy="838200"/>
          </a:xfrm>
        </p:spPr>
        <p:txBody>
          <a:bodyPr/>
          <a:lstStyle/>
          <a:p>
            <a:pPr algn="r" rtl="1" eaLnBrk="1" hangingPunct="1"/>
            <a:r>
              <a:rPr lang="ar-SA" sz="3600" smtClean="0">
                <a:solidFill>
                  <a:schemeClr val="bg1"/>
                </a:solidFill>
                <a:cs typeface="B Titr" pitchFamily="2" charset="-78"/>
              </a:rPr>
              <a:t>جستجوي </a:t>
            </a:r>
            <a:r>
              <a:rPr lang="en-US" sz="3600" smtClean="0">
                <a:solidFill>
                  <a:schemeClr val="bg1"/>
                </a:solidFill>
                <a:cs typeface="B Titr" pitchFamily="2" charset="-78"/>
              </a:rPr>
              <a:t>A*</a:t>
            </a:r>
            <a:r>
              <a:rPr lang="fa-IR" sz="3600" smtClean="0">
                <a:solidFill>
                  <a:schemeClr val="bg1"/>
                </a:solidFill>
                <a:cs typeface="B Titr" pitchFamily="2" charset="-78"/>
              </a:rPr>
              <a:t>: کمینه کردن هزینه کلی راه حل </a:t>
            </a:r>
            <a:endParaRPr lang="en-US" sz="3600" smtClean="0">
              <a:solidFill>
                <a:schemeClr val="bg1"/>
              </a:solidFill>
              <a:cs typeface="B Titr" pitchFamily="2" charset="-78"/>
            </a:endParaRPr>
          </a:p>
        </p:txBody>
      </p:sp>
      <p:sp>
        <p:nvSpPr>
          <p:cNvPr id="171011" name="Text Box 3"/>
          <p:cNvSpPr txBox="1">
            <a:spLocks noChangeArrowheads="1"/>
          </p:cNvSpPr>
          <p:nvPr/>
        </p:nvSpPr>
        <p:spPr bwMode="auto">
          <a:xfrm>
            <a:off x="304800" y="1066800"/>
            <a:ext cx="8458200" cy="3925888"/>
          </a:xfrm>
          <a:prstGeom prst="rect">
            <a:avLst/>
          </a:prstGeom>
          <a:noFill/>
          <a:ln w="9525">
            <a:noFill/>
            <a:miter lim="800000"/>
            <a:headEnd/>
            <a:tailEnd/>
          </a:ln>
        </p:spPr>
        <p:txBody>
          <a:bodyPr>
            <a:spAutoFit/>
          </a:bodyPr>
          <a:lstStyle/>
          <a:p>
            <a:pPr algn="just" rtl="1">
              <a:lnSpc>
                <a:spcPct val="150000"/>
              </a:lnSpc>
            </a:pPr>
            <a:endParaRPr lang="fa-IR" sz="2400">
              <a:cs typeface="B Traffic" pitchFamily="2" charset="-78"/>
            </a:endParaRPr>
          </a:p>
          <a:p>
            <a:pPr algn="r" rtl="1">
              <a:lnSpc>
                <a:spcPct val="150000"/>
              </a:lnSpc>
            </a:pPr>
            <a:r>
              <a:rPr lang="ar-SA" sz="2400">
                <a:cs typeface="B Traffic" pitchFamily="2" charset="-78"/>
              </a:rPr>
              <a:t>با ترکيب دو تابع ارزيابي داريم:</a:t>
            </a:r>
            <a:endParaRPr lang="en-US" sz="2400">
              <a:cs typeface="B Traffic" pitchFamily="2" charset="-78"/>
            </a:endParaRPr>
          </a:p>
          <a:p>
            <a:pPr algn="ctr" rtl="1">
              <a:lnSpc>
                <a:spcPct val="150000"/>
              </a:lnSpc>
            </a:pPr>
            <a:r>
              <a:rPr lang="en-US" sz="2400">
                <a:cs typeface="B Traffic" pitchFamily="2" charset="-78"/>
              </a:rPr>
              <a:t>f(n) = g(n) + h(n)</a:t>
            </a:r>
          </a:p>
          <a:p>
            <a:pPr algn="r" rtl="1">
              <a:lnSpc>
                <a:spcPct val="150000"/>
              </a:lnSpc>
            </a:pPr>
            <a:r>
              <a:rPr lang="fa-IR" sz="2400">
                <a:cs typeface="B Traffic" pitchFamily="2" charset="-78"/>
              </a:rPr>
              <a:t>	</a:t>
            </a:r>
            <a:r>
              <a:rPr lang="en-US" sz="2400">
                <a:cs typeface="B Traffic" pitchFamily="2" charset="-78"/>
              </a:rPr>
              <a:t>:g(n)</a:t>
            </a:r>
            <a:r>
              <a:rPr lang="ar-SA" sz="2400">
                <a:cs typeface="B Traffic" pitchFamily="2" charset="-78"/>
              </a:rPr>
              <a:t> هزينه مسير از گره آغازين به گره </a:t>
            </a:r>
            <a:r>
              <a:rPr lang="en-US" sz="2400">
                <a:cs typeface="B Traffic" pitchFamily="2" charset="-78"/>
              </a:rPr>
              <a:t>n </a:t>
            </a:r>
            <a:r>
              <a:rPr lang="fa-IR" sz="2400">
                <a:cs typeface="B Traffic" pitchFamily="2" charset="-78"/>
              </a:rPr>
              <a:t> </a:t>
            </a:r>
            <a:r>
              <a:rPr lang="ar-SA" sz="2400">
                <a:cs typeface="B Traffic" pitchFamily="2" charset="-78"/>
              </a:rPr>
              <a:t>را به ما مي</a:t>
            </a:r>
            <a:r>
              <a:rPr lang="ar-SA" sz="2400"/>
              <a:t>‌</a:t>
            </a:r>
            <a:r>
              <a:rPr lang="ar-SA" sz="2400">
                <a:cs typeface="B Traffic" pitchFamily="2" charset="-78"/>
              </a:rPr>
              <a:t>دهد</a:t>
            </a:r>
            <a:r>
              <a:rPr lang="en-US" sz="2400">
                <a:cs typeface="B Traffic" pitchFamily="2" charset="-78"/>
              </a:rPr>
              <a:t>.</a:t>
            </a:r>
          </a:p>
          <a:p>
            <a:pPr algn="r" rtl="1">
              <a:lnSpc>
                <a:spcPct val="150000"/>
              </a:lnSpc>
            </a:pPr>
            <a:r>
              <a:rPr lang="fa-IR" sz="2400">
                <a:cs typeface="B Traffic" pitchFamily="2" charset="-78"/>
              </a:rPr>
              <a:t>	</a:t>
            </a:r>
            <a:r>
              <a:rPr lang="en-US" sz="2400">
                <a:cs typeface="B Traffic" pitchFamily="2" charset="-78"/>
              </a:rPr>
              <a:t>h(n)</a:t>
            </a:r>
            <a:r>
              <a:rPr lang="fa-IR" sz="2400">
                <a:cs typeface="B Traffic" pitchFamily="2" charset="-78"/>
              </a:rPr>
              <a:t>: </a:t>
            </a:r>
            <a:r>
              <a:rPr lang="ar-SA" sz="2400">
                <a:cs typeface="B Traffic" pitchFamily="2" charset="-78"/>
              </a:rPr>
              <a:t>هزينه تخمين زده شده ارزانترين مسير از </a:t>
            </a:r>
            <a:r>
              <a:rPr lang="en-US" sz="2400">
                <a:cs typeface="B Traffic" pitchFamily="2" charset="-78"/>
              </a:rPr>
              <a:t>n</a:t>
            </a:r>
            <a:r>
              <a:rPr lang="ar-SA" sz="2400">
                <a:cs typeface="B Traffic" pitchFamily="2" charset="-78"/>
              </a:rPr>
              <a:t> به هدف است</a:t>
            </a:r>
            <a:endParaRPr lang="fa-IR" sz="2400">
              <a:cs typeface="B Traffic" pitchFamily="2" charset="-78"/>
            </a:endParaRPr>
          </a:p>
          <a:p>
            <a:pPr algn="r" rtl="1">
              <a:lnSpc>
                <a:spcPct val="150000"/>
              </a:lnSpc>
            </a:pPr>
            <a:r>
              <a:rPr lang="ar-SA" sz="2400">
                <a:cs typeface="B Traffic" pitchFamily="2" charset="-78"/>
              </a:rPr>
              <a:t>و ما داريم:</a:t>
            </a:r>
            <a:endParaRPr lang="fa-IR" sz="2400">
              <a:cs typeface="B Traffic" pitchFamily="2" charset="-78"/>
            </a:endParaRPr>
          </a:p>
          <a:p>
            <a:pPr algn="r" rtl="1">
              <a:lnSpc>
                <a:spcPct val="150000"/>
              </a:lnSpc>
            </a:pPr>
            <a:r>
              <a:rPr lang="ar-SA" sz="2400">
                <a:cs typeface="B Traffic" pitchFamily="2" charset="-78"/>
              </a:rPr>
              <a:t>هزينه تخمين زده شده ارزانترين راه حل از طريق </a:t>
            </a:r>
            <a:r>
              <a:rPr lang="en-US" sz="2400">
                <a:cs typeface="B Traffic" pitchFamily="2" charset="-78"/>
              </a:rPr>
              <a:t>n</a:t>
            </a:r>
            <a:r>
              <a:rPr lang="fa-IR" sz="2400">
                <a:cs typeface="B Traffic" pitchFamily="2" charset="-78"/>
              </a:rPr>
              <a:t> = </a:t>
            </a:r>
            <a:r>
              <a:rPr lang="en-US" sz="2400">
                <a:cs typeface="B Traffic" pitchFamily="2" charset="-78"/>
              </a:rPr>
              <a:t>f(n)</a:t>
            </a:r>
            <a:endParaRPr lang="fa-IR" sz="2400">
              <a:cs typeface="B Traffic"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1011">
                                            <p:txEl>
                                              <p:pRg st="1" end="1"/>
                                            </p:txEl>
                                          </p:spTgt>
                                        </p:tgtEl>
                                        <p:attrNameLst>
                                          <p:attrName>style.visibility</p:attrName>
                                        </p:attrNameLst>
                                      </p:cBhvr>
                                      <p:to>
                                        <p:strVal val="visible"/>
                                      </p:to>
                                    </p:set>
                                    <p:animEffect transition="in" filter="wipe(up)">
                                      <p:cBhvr>
                                        <p:cTn id="7" dur="500"/>
                                        <p:tgtEl>
                                          <p:spTgt spid="171011">
                                            <p:txEl>
                                              <p:pRg st="1" end="1"/>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71011">
                                            <p:txEl>
                                              <p:pRg st="2" end="2"/>
                                            </p:txEl>
                                          </p:spTgt>
                                        </p:tgtEl>
                                        <p:attrNameLst>
                                          <p:attrName>style.visibility</p:attrName>
                                        </p:attrNameLst>
                                      </p:cBhvr>
                                      <p:to>
                                        <p:strVal val="visible"/>
                                      </p:to>
                                    </p:set>
                                    <p:animEffect transition="in" filter="wipe(up)">
                                      <p:cBhvr>
                                        <p:cTn id="11" dur="500"/>
                                        <p:tgtEl>
                                          <p:spTgt spid="171011">
                                            <p:txEl>
                                              <p:pRg st="2" end="2"/>
                                            </p:tx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1011">
                                            <p:txEl>
                                              <p:pRg st="3" end="3"/>
                                            </p:txEl>
                                          </p:spTgt>
                                        </p:tgtEl>
                                        <p:attrNameLst>
                                          <p:attrName>style.visibility</p:attrName>
                                        </p:attrNameLst>
                                      </p:cBhvr>
                                      <p:to>
                                        <p:strVal val="visible"/>
                                      </p:to>
                                    </p:set>
                                    <p:animEffect transition="in" filter="wipe(up)">
                                      <p:cBhvr>
                                        <p:cTn id="15" dur="500"/>
                                        <p:tgtEl>
                                          <p:spTgt spid="171011">
                                            <p:txEl>
                                              <p:pRg st="3" end="3"/>
                                            </p:txEl>
                                          </p:spTgt>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71011">
                                            <p:txEl>
                                              <p:pRg st="4" end="4"/>
                                            </p:txEl>
                                          </p:spTgt>
                                        </p:tgtEl>
                                        <p:attrNameLst>
                                          <p:attrName>style.visibility</p:attrName>
                                        </p:attrNameLst>
                                      </p:cBhvr>
                                      <p:to>
                                        <p:strVal val="visible"/>
                                      </p:to>
                                    </p:set>
                                    <p:animEffect transition="in" filter="wipe(up)">
                                      <p:cBhvr>
                                        <p:cTn id="19" dur="500"/>
                                        <p:tgtEl>
                                          <p:spTgt spid="171011">
                                            <p:txEl>
                                              <p:pRg st="4" end="4"/>
                                            </p:txEl>
                                          </p:spTgt>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71011">
                                            <p:txEl>
                                              <p:pRg st="5" end="5"/>
                                            </p:txEl>
                                          </p:spTgt>
                                        </p:tgtEl>
                                        <p:attrNameLst>
                                          <p:attrName>style.visibility</p:attrName>
                                        </p:attrNameLst>
                                      </p:cBhvr>
                                      <p:to>
                                        <p:strVal val="visible"/>
                                      </p:to>
                                    </p:set>
                                    <p:animEffect transition="in" filter="wipe(up)">
                                      <p:cBhvr>
                                        <p:cTn id="23" dur="500"/>
                                        <p:tgtEl>
                                          <p:spTgt spid="171011">
                                            <p:txEl>
                                              <p:pRg st="5" end="5"/>
                                            </p:txEl>
                                          </p:spTgt>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71011">
                                            <p:txEl>
                                              <p:pRg st="6" end="6"/>
                                            </p:txEl>
                                          </p:spTgt>
                                        </p:tgtEl>
                                        <p:attrNameLst>
                                          <p:attrName>style.visibility</p:attrName>
                                        </p:attrNameLst>
                                      </p:cBhvr>
                                      <p:to>
                                        <p:strVal val="visible"/>
                                      </p:to>
                                    </p:set>
                                    <p:animEffect transition="in" filter="wipe(up)">
                                      <p:cBhvr>
                                        <p:cTn id="27" dur="500"/>
                                        <p:tgtEl>
                                          <p:spTgt spid="17101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p>
            <a:fld id="{E0A046B9-E7F8-460D-898D-32BB4E365730}" type="slidenum">
              <a:rPr lang="fa-IR" smtClean="0">
                <a:latin typeface="Arial" charset="0"/>
                <a:cs typeface="Arial" charset="0"/>
              </a:rPr>
              <a:pPr/>
              <a:t>9</a:t>
            </a:fld>
            <a:endParaRPr lang="en-US" smtClean="0">
              <a:latin typeface="Arial" charset="0"/>
              <a:cs typeface="Arial" charset="0"/>
            </a:endParaRPr>
          </a:p>
        </p:txBody>
      </p:sp>
      <p:sp>
        <p:nvSpPr>
          <p:cNvPr id="13317" name="Rectangle 2"/>
          <p:cNvSpPr>
            <a:spLocks noGrp="1" noChangeArrowheads="1"/>
          </p:cNvSpPr>
          <p:nvPr>
            <p:ph type="title"/>
          </p:nvPr>
        </p:nvSpPr>
        <p:spPr>
          <a:xfrm>
            <a:off x="457200" y="76200"/>
            <a:ext cx="8229600" cy="838200"/>
          </a:xfrm>
        </p:spPr>
        <p:txBody>
          <a:bodyPr/>
          <a:lstStyle/>
          <a:p>
            <a:pPr algn="r" rtl="1" eaLnBrk="1" hangingPunct="1"/>
            <a:r>
              <a:rPr lang="ar-SA" sz="4000" smtClean="0">
                <a:solidFill>
                  <a:schemeClr val="bg1"/>
                </a:solidFill>
                <a:cs typeface="B Titr" pitchFamily="2" charset="-78"/>
              </a:rPr>
              <a:t>جستجوي </a:t>
            </a:r>
            <a:r>
              <a:rPr lang="en-US" sz="4000" smtClean="0">
                <a:solidFill>
                  <a:schemeClr val="bg1"/>
                </a:solidFill>
                <a:cs typeface="B Titr" pitchFamily="2" charset="-78"/>
              </a:rPr>
              <a:t>A*</a:t>
            </a:r>
          </a:p>
        </p:txBody>
      </p:sp>
      <p:grpSp>
        <p:nvGrpSpPr>
          <p:cNvPr id="13316" name="Group 14"/>
          <p:cNvGrpSpPr>
            <a:grpSpLocks/>
          </p:cNvGrpSpPr>
          <p:nvPr/>
        </p:nvGrpSpPr>
        <p:grpSpPr bwMode="auto">
          <a:xfrm>
            <a:off x="2470150" y="1600200"/>
            <a:ext cx="2800350" cy="4432300"/>
            <a:chOff x="1556" y="1008"/>
            <a:chExt cx="1764" cy="2792"/>
          </a:xfrm>
        </p:grpSpPr>
        <p:sp>
          <p:nvSpPr>
            <p:cNvPr id="13321" name="Oval 8"/>
            <p:cNvSpPr>
              <a:spLocks noChangeArrowheads="1"/>
            </p:cNvSpPr>
            <p:nvPr/>
          </p:nvSpPr>
          <p:spPr bwMode="auto">
            <a:xfrm>
              <a:off x="2830" y="1008"/>
              <a:ext cx="480" cy="192"/>
            </a:xfrm>
            <a:prstGeom prst="ellipse">
              <a:avLst/>
            </a:prstGeom>
            <a:noFill/>
            <a:ln w="19050">
              <a:solidFill>
                <a:srgbClr val="FF3300"/>
              </a:solidFill>
              <a:round/>
              <a:headEnd/>
              <a:tailEnd/>
            </a:ln>
          </p:spPr>
          <p:txBody>
            <a:bodyPr wrap="none" anchor="ctr"/>
            <a:lstStyle/>
            <a:p>
              <a:endParaRPr lang="fa-IR"/>
            </a:p>
          </p:txBody>
        </p:sp>
        <p:sp>
          <p:nvSpPr>
            <p:cNvPr id="13322" name="Oval 9"/>
            <p:cNvSpPr>
              <a:spLocks noChangeArrowheads="1"/>
            </p:cNvSpPr>
            <p:nvPr/>
          </p:nvSpPr>
          <p:spPr bwMode="auto">
            <a:xfrm>
              <a:off x="2830" y="1814"/>
              <a:ext cx="480" cy="192"/>
            </a:xfrm>
            <a:prstGeom prst="ellipse">
              <a:avLst/>
            </a:prstGeom>
            <a:noFill/>
            <a:ln w="19050">
              <a:solidFill>
                <a:srgbClr val="FF3300"/>
              </a:solidFill>
              <a:round/>
              <a:headEnd/>
              <a:tailEnd/>
            </a:ln>
          </p:spPr>
          <p:txBody>
            <a:bodyPr wrap="none" anchor="ctr"/>
            <a:lstStyle/>
            <a:p>
              <a:endParaRPr lang="fa-IR"/>
            </a:p>
          </p:txBody>
        </p:sp>
        <p:sp>
          <p:nvSpPr>
            <p:cNvPr id="13323" name="Oval 10"/>
            <p:cNvSpPr>
              <a:spLocks noChangeArrowheads="1"/>
            </p:cNvSpPr>
            <p:nvPr/>
          </p:nvSpPr>
          <p:spPr bwMode="auto">
            <a:xfrm>
              <a:off x="1556" y="2160"/>
              <a:ext cx="480" cy="192"/>
            </a:xfrm>
            <a:prstGeom prst="ellipse">
              <a:avLst/>
            </a:prstGeom>
            <a:noFill/>
            <a:ln w="19050">
              <a:solidFill>
                <a:srgbClr val="FF3300"/>
              </a:solidFill>
              <a:round/>
              <a:headEnd/>
              <a:tailEnd/>
            </a:ln>
          </p:spPr>
          <p:txBody>
            <a:bodyPr wrap="none" anchor="ctr"/>
            <a:lstStyle/>
            <a:p>
              <a:endParaRPr lang="fa-IR"/>
            </a:p>
          </p:txBody>
        </p:sp>
        <p:sp>
          <p:nvSpPr>
            <p:cNvPr id="13324" name="Oval 11"/>
            <p:cNvSpPr>
              <a:spLocks noChangeArrowheads="1"/>
            </p:cNvSpPr>
            <p:nvPr/>
          </p:nvSpPr>
          <p:spPr bwMode="auto">
            <a:xfrm>
              <a:off x="2840" y="2918"/>
              <a:ext cx="480" cy="192"/>
            </a:xfrm>
            <a:prstGeom prst="ellipse">
              <a:avLst/>
            </a:prstGeom>
            <a:noFill/>
            <a:ln w="19050">
              <a:solidFill>
                <a:srgbClr val="FF3300"/>
              </a:solidFill>
              <a:round/>
              <a:headEnd/>
              <a:tailEnd/>
            </a:ln>
          </p:spPr>
          <p:txBody>
            <a:bodyPr wrap="none" anchor="ctr"/>
            <a:lstStyle/>
            <a:p>
              <a:endParaRPr lang="fa-IR"/>
            </a:p>
          </p:txBody>
        </p:sp>
        <p:sp>
          <p:nvSpPr>
            <p:cNvPr id="13325" name="Oval 12"/>
            <p:cNvSpPr>
              <a:spLocks noChangeArrowheads="1"/>
            </p:cNvSpPr>
            <p:nvPr/>
          </p:nvSpPr>
          <p:spPr bwMode="auto">
            <a:xfrm>
              <a:off x="1566" y="3264"/>
              <a:ext cx="480" cy="192"/>
            </a:xfrm>
            <a:prstGeom prst="ellipse">
              <a:avLst/>
            </a:prstGeom>
            <a:noFill/>
            <a:ln w="19050">
              <a:solidFill>
                <a:srgbClr val="FF3300"/>
              </a:solidFill>
              <a:round/>
              <a:headEnd/>
              <a:tailEnd/>
            </a:ln>
          </p:spPr>
          <p:txBody>
            <a:bodyPr wrap="none" anchor="ctr"/>
            <a:lstStyle/>
            <a:p>
              <a:endParaRPr lang="fa-IR"/>
            </a:p>
          </p:txBody>
        </p:sp>
        <p:sp>
          <p:nvSpPr>
            <p:cNvPr id="13326" name="Oval 13"/>
            <p:cNvSpPr>
              <a:spLocks noChangeArrowheads="1"/>
            </p:cNvSpPr>
            <p:nvPr/>
          </p:nvSpPr>
          <p:spPr bwMode="auto">
            <a:xfrm>
              <a:off x="2350" y="3608"/>
              <a:ext cx="480" cy="192"/>
            </a:xfrm>
            <a:prstGeom prst="ellipse">
              <a:avLst/>
            </a:prstGeom>
            <a:noFill/>
            <a:ln w="19050">
              <a:solidFill>
                <a:srgbClr val="FF3300"/>
              </a:solidFill>
              <a:round/>
              <a:headEnd/>
              <a:tailEnd/>
            </a:ln>
          </p:spPr>
          <p:txBody>
            <a:bodyPr wrap="none" anchor="ctr"/>
            <a:lstStyle/>
            <a:p>
              <a:endParaRPr lang="fa-IR"/>
            </a:p>
          </p:txBody>
        </p:sp>
      </p:grpSp>
      <p:sp>
        <p:nvSpPr>
          <p:cNvPr id="172037" name="Rectangle 5"/>
          <p:cNvSpPr>
            <a:spLocks noChangeArrowheads="1"/>
          </p:cNvSpPr>
          <p:nvPr/>
        </p:nvSpPr>
        <p:spPr bwMode="auto">
          <a:xfrm>
            <a:off x="1143000" y="4495800"/>
            <a:ext cx="6781800" cy="2362200"/>
          </a:xfrm>
          <a:prstGeom prst="rect">
            <a:avLst/>
          </a:prstGeom>
          <a:solidFill>
            <a:schemeClr val="bg1"/>
          </a:solidFill>
          <a:ln w="9525">
            <a:noFill/>
            <a:miter lim="800000"/>
            <a:headEnd/>
            <a:tailEnd/>
          </a:ln>
        </p:spPr>
        <p:txBody>
          <a:bodyPr wrap="none" anchor="ctr"/>
          <a:lstStyle/>
          <a:p>
            <a:endParaRPr lang="fa-IR"/>
          </a:p>
        </p:txBody>
      </p:sp>
      <p:sp>
        <p:nvSpPr>
          <p:cNvPr id="172038" name="Rectangle 6"/>
          <p:cNvSpPr>
            <a:spLocks noChangeArrowheads="1"/>
          </p:cNvSpPr>
          <p:nvPr/>
        </p:nvSpPr>
        <p:spPr bwMode="auto">
          <a:xfrm>
            <a:off x="1143000" y="2743200"/>
            <a:ext cx="6781800" cy="1752600"/>
          </a:xfrm>
          <a:prstGeom prst="rect">
            <a:avLst/>
          </a:prstGeom>
          <a:solidFill>
            <a:schemeClr val="bg1"/>
          </a:solidFill>
          <a:ln w="9525">
            <a:noFill/>
            <a:miter lim="800000"/>
            <a:headEnd/>
            <a:tailEnd/>
          </a:ln>
        </p:spPr>
        <p:txBody>
          <a:bodyPr wrap="none" anchor="ctr"/>
          <a:lstStyle/>
          <a:p>
            <a:endParaRPr lang="fa-IR"/>
          </a:p>
        </p:txBody>
      </p:sp>
      <p:sp>
        <p:nvSpPr>
          <p:cNvPr id="172039" name="Rectangle 7"/>
          <p:cNvSpPr>
            <a:spLocks noChangeArrowheads="1"/>
          </p:cNvSpPr>
          <p:nvPr/>
        </p:nvSpPr>
        <p:spPr bwMode="auto">
          <a:xfrm>
            <a:off x="1143000" y="1524000"/>
            <a:ext cx="6781800" cy="1219200"/>
          </a:xfrm>
          <a:prstGeom prst="rect">
            <a:avLst/>
          </a:prstGeom>
          <a:solidFill>
            <a:schemeClr val="bg1"/>
          </a:solidFill>
          <a:ln w="9525">
            <a:noFill/>
            <a:miter lim="800000"/>
            <a:headEnd/>
            <a:tailEnd/>
          </a:ln>
        </p:spPr>
        <p:txBody>
          <a:bodyPr wrap="none" anchor="ctr"/>
          <a:lstStyle/>
          <a:p>
            <a:endParaRPr lang="fa-IR"/>
          </a:p>
        </p:txBody>
      </p:sp>
      <p:pic>
        <p:nvPicPr>
          <p:cNvPr id="13315" name="Picture 4" descr="88"/>
          <p:cNvPicPr>
            <a:picLocks noChangeAspect="1" noChangeArrowheads="1"/>
          </p:cNvPicPr>
          <p:nvPr/>
        </p:nvPicPr>
        <p:blipFill>
          <a:blip r:embed="rId2" cstate="print">
            <a:lum bright="18000"/>
          </a:blip>
          <a:srcRect/>
          <a:stretch>
            <a:fillRect/>
          </a:stretch>
        </p:blipFill>
        <p:spPr bwMode="auto">
          <a:xfrm>
            <a:off x="1066800" y="977900"/>
            <a:ext cx="6934200" cy="58705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xit" presetSubtype="4" fill="hold" grpId="0" nodeType="clickEffect">
                                  <p:stCondLst>
                                    <p:cond delay="0"/>
                                  </p:stCondLst>
                                  <p:childTnLst>
                                    <p:animEffect transition="out" filter="slide(fromBottom)">
                                      <p:cBhvr>
                                        <p:cTn id="6" dur="500"/>
                                        <p:tgtEl>
                                          <p:spTgt spid="172039"/>
                                        </p:tgtEl>
                                      </p:cBhvr>
                                    </p:animEffect>
                                    <p:set>
                                      <p:cBhvr>
                                        <p:cTn id="7" dur="1" fill="hold">
                                          <p:stCondLst>
                                            <p:cond delay="499"/>
                                          </p:stCondLst>
                                        </p:cTn>
                                        <p:tgtEl>
                                          <p:spTgt spid="17203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0" nodeType="clickEffect">
                                  <p:stCondLst>
                                    <p:cond delay="0"/>
                                  </p:stCondLst>
                                  <p:childTnLst>
                                    <p:animEffect transition="out" filter="slide(fromBottom)">
                                      <p:cBhvr>
                                        <p:cTn id="11" dur="500"/>
                                        <p:tgtEl>
                                          <p:spTgt spid="172038"/>
                                        </p:tgtEl>
                                      </p:cBhvr>
                                    </p:animEffect>
                                    <p:set>
                                      <p:cBhvr>
                                        <p:cTn id="12" dur="1" fill="hold">
                                          <p:stCondLst>
                                            <p:cond delay="499"/>
                                          </p:stCondLst>
                                        </p:cTn>
                                        <p:tgtEl>
                                          <p:spTgt spid="17203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2" presetClass="exit" presetSubtype="4" fill="hold" grpId="0" nodeType="clickEffect">
                                  <p:stCondLst>
                                    <p:cond delay="0"/>
                                  </p:stCondLst>
                                  <p:childTnLst>
                                    <p:animEffect transition="out" filter="slide(fromBottom)">
                                      <p:cBhvr>
                                        <p:cTn id="16" dur="500"/>
                                        <p:tgtEl>
                                          <p:spTgt spid="172037"/>
                                        </p:tgtEl>
                                      </p:cBhvr>
                                    </p:animEffect>
                                    <p:set>
                                      <p:cBhvr>
                                        <p:cTn id="17" dur="1" fill="hold">
                                          <p:stCondLst>
                                            <p:cond delay="499"/>
                                          </p:stCondLst>
                                        </p:cTn>
                                        <p:tgtEl>
                                          <p:spTgt spid="1720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7" grpId="0" animBg="1"/>
      <p:bldP spid="172038" grpId="0" animBg="1"/>
      <p:bldP spid="172039"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2110</TotalTime>
  <Words>2035</Words>
  <Application>Microsoft Office PowerPoint</Application>
  <PresentationFormat>On-screen Show (4:3)</PresentationFormat>
  <Paragraphs>253</Paragraphs>
  <Slides>38</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0" baseType="lpstr">
      <vt:lpstr>Concourse</vt:lpstr>
      <vt:lpstr>Equation</vt:lpstr>
      <vt:lpstr>هوش مصنوعی Artificial Intelligence </vt:lpstr>
      <vt:lpstr>فصل چهارم: جستجوی آگاهانه و اکتشاف</vt:lpstr>
      <vt:lpstr>راهبرد جستجوي بهترين</vt:lpstr>
      <vt:lpstr>جستجوي حريصانه</vt:lpstr>
      <vt:lpstr>جستجوي حريصانه</vt:lpstr>
      <vt:lpstr>جستجوي حريصانه</vt:lpstr>
      <vt:lpstr>ويژگي‌هاي جستجوي حريصانه</vt:lpstr>
      <vt:lpstr>جستجوي A*: کمینه کردن هزینه کلی راه حل </vt:lpstr>
      <vt:lpstr>جستجوي A*</vt:lpstr>
      <vt:lpstr>جستجوي A*</vt:lpstr>
      <vt:lpstr>جستجوي A*</vt:lpstr>
      <vt:lpstr>جستجوي A*</vt:lpstr>
      <vt:lpstr>جستجوي A*</vt:lpstr>
      <vt:lpstr>توابع اکتشافی</vt:lpstr>
      <vt:lpstr>توابع اکتشافی مربع 8</vt:lpstr>
      <vt:lpstr>توابع اکتشافی</vt:lpstr>
      <vt:lpstr>اثر دقت اکتشاف بر کارايي</vt:lpstr>
      <vt:lpstr>مقایسه هزینه جستجو و فاکتور انشعاب موثر</vt:lpstr>
      <vt:lpstr>ابداع توابع اکتشافی قابل قبول</vt:lpstr>
      <vt:lpstr>الگوريتم‌هاي اصلاح تکراري</vt:lpstr>
      <vt:lpstr>الگوريتم‌هاي اصلاح تکراري</vt:lpstr>
      <vt:lpstr>الگوريتم‌هاي اصلاح تکراري</vt:lpstr>
      <vt:lpstr>الگوریتمهای جست وجوی محلی و مسئله های بهینه سازی</vt:lpstr>
      <vt:lpstr>جست و جوی تپه نوردی (جست و جوی محلی حریصانه)</vt:lpstr>
      <vt:lpstr>Slide 25</vt:lpstr>
      <vt:lpstr>Slide 26</vt:lpstr>
      <vt:lpstr>Slide 27</vt:lpstr>
      <vt:lpstr>مساله 8 وزیر با استفاده از جست و جوی تپه نوردی</vt:lpstr>
      <vt:lpstr>مساله 8 وزیر با استفاده از جست و جوی تپه نوردی</vt:lpstr>
      <vt:lpstr>جست و جوی شبیه سازی حرارت (Simulated annealing) </vt:lpstr>
      <vt:lpstr>جست و جوی شبیه سازی حرارت (Simulated annealing) </vt:lpstr>
      <vt:lpstr>جست و جوی شبیه سازی حرارت (Simulated annealing) </vt:lpstr>
      <vt:lpstr>جست و جوی پرتو محلی </vt:lpstr>
      <vt:lpstr>الگوریتم های ژنتیک </vt:lpstr>
      <vt:lpstr>الگوریتم های ژنتیک </vt:lpstr>
      <vt:lpstr>الگوریتم های ژنتیک </vt:lpstr>
      <vt:lpstr>الگوریتم های ژنتیک </vt:lpstr>
      <vt:lpstr>الگوریتم های ژنتیک </vt:lpstr>
    </vt:vector>
  </TitlesOfParts>
  <Company>zarei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شبیه سازی سیستم عامل</dc:title>
  <dc:creator>mostafa</dc:creator>
  <cp:lastModifiedBy>Amiri</cp:lastModifiedBy>
  <cp:revision>199</cp:revision>
  <dcterms:created xsi:type="dcterms:W3CDTF">2007-12-22T06:53:08Z</dcterms:created>
  <dcterms:modified xsi:type="dcterms:W3CDTF">2012-11-01T03:24:05Z</dcterms:modified>
</cp:coreProperties>
</file>